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83"/>
  </p:notesMasterIdLst>
  <p:sldIdLst>
    <p:sldId id="256" r:id="rId2"/>
    <p:sldId id="336" r:id="rId3"/>
    <p:sldId id="338" r:id="rId4"/>
    <p:sldId id="339" r:id="rId5"/>
    <p:sldId id="340" r:id="rId6"/>
    <p:sldId id="341" r:id="rId7"/>
    <p:sldId id="342"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 id="337" r:id="rId46"/>
    <p:sldId id="259" r:id="rId47"/>
    <p:sldId id="260" r:id="rId48"/>
    <p:sldId id="380" r:id="rId49"/>
    <p:sldId id="316" r:id="rId50"/>
    <p:sldId id="321" r:id="rId51"/>
    <p:sldId id="261" r:id="rId52"/>
    <p:sldId id="268" r:id="rId53"/>
    <p:sldId id="330" r:id="rId54"/>
    <p:sldId id="266" r:id="rId55"/>
    <p:sldId id="267" r:id="rId56"/>
    <p:sldId id="331" r:id="rId57"/>
    <p:sldId id="328" r:id="rId58"/>
    <p:sldId id="332" r:id="rId59"/>
    <p:sldId id="333" r:id="rId60"/>
    <p:sldId id="270" r:id="rId61"/>
    <p:sldId id="271" r:id="rId62"/>
    <p:sldId id="272" r:id="rId63"/>
    <p:sldId id="334" r:id="rId64"/>
    <p:sldId id="273" r:id="rId65"/>
    <p:sldId id="275" r:id="rId66"/>
    <p:sldId id="276" r:id="rId67"/>
    <p:sldId id="335" r:id="rId68"/>
    <p:sldId id="277" r:id="rId69"/>
    <p:sldId id="279" r:id="rId70"/>
    <p:sldId id="281" r:id="rId71"/>
    <p:sldId id="312" r:id="rId72"/>
    <p:sldId id="313" r:id="rId73"/>
    <p:sldId id="314" r:id="rId74"/>
    <p:sldId id="315" r:id="rId75"/>
    <p:sldId id="317" r:id="rId76"/>
    <p:sldId id="318" r:id="rId77"/>
    <p:sldId id="319" r:id="rId78"/>
    <p:sldId id="320" r:id="rId79"/>
    <p:sldId id="322" r:id="rId80"/>
    <p:sldId id="329" r:id="rId81"/>
    <p:sldId id="283" r:id="rId8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89606" autoAdjust="0"/>
  </p:normalViewPr>
  <p:slideViewPr>
    <p:cSldViewPr>
      <p:cViewPr>
        <p:scale>
          <a:sx n="60" d="100"/>
          <a:sy n="60" d="100"/>
        </p:scale>
        <p:origin x="-954" y="-31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005BF-456D-410F-8E24-EBB950CF11F5}" type="doc">
      <dgm:prSet loTypeId="urn:microsoft.com/office/officeart/2005/8/layout/target2" loCatId="relationship" qsTypeId="urn:microsoft.com/office/officeart/2005/8/quickstyle/simple1" qsCatId="simple" csTypeId="urn:microsoft.com/office/officeart/2005/8/colors/colorful2" csCatId="colorful" phldr="1"/>
      <dgm:spPr/>
      <dgm:t>
        <a:bodyPr/>
        <a:lstStyle/>
        <a:p>
          <a:endParaRPr lang="en-US"/>
        </a:p>
      </dgm:t>
    </dgm:pt>
    <dgm:pt modelId="{FEBB9972-51AF-4E59-A6AB-B934F2B57BE8}">
      <dgm:prSet phldrT="[Text]"/>
      <dgm:spPr/>
      <dgm:t>
        <a:bodyPr/>
        <a:lstStyle/>
        <a:p>
          <a:r>
            <a:rPr lang="en-US" dirty="0"/>
            <a:t>Artificial Intelligence</a:t>
          </a:r>
        </a:p>
      </dgm:t>
    </dgm:pt>
    <dgm:pt modelId="{69F3210A-9F6B-4243-BF76-BC9F8B455D0A}" type="parTrans" cxnId="{67F3866C-DC13-425F-AEF0-84FE8D32E32C}">
      <dgm:prSet/>
      <dgm:spPr/>
      <dgm:t>
        <a:bodyPr/>
        <a:lstStyle/>
        <a:p>
          <a:endParaRPr lang="en-US"/>
        </a:p>
      </dgm:t>
    </dgm:pt>
    <dgm:pt modelId="{8454CBD3-0EFE-442C-9900-6C65DA6D8043}" type="sibTrans" cxnId="{67F3866C-DC13-425F-AEF0-84FE8D32E32C}">
      <dgm:prSet/>
      <dgm:spPr/>
      <dgm:t>
        <a:bodyPr/>
        <a:lstStyle/>
        <a:p>
          <a:endParaRPr lang="en-US"/>
        </a:p>
      </dgm:t>
    </dgm:pt>
    <dgm:pt modelId="{7EF2FD06-CCF2-4239-BB66-9BB9EE8987BD}">
      <dgm:prSet phldrT="[Text]"/>
      <dgm:spPr/>
      <dgm:t>
        <a:bodyPr/>
        <a:lstStyle/>
        <a:p>
          <a:r>
            <a:rPr lang="en-US" dirty="0" smtClean="0"/>
            <a:t>Narrow AI</a:t>
          </a:r>
          <a:endParaRPr lang="en-US" dirty="0"/>
        </a:p>
      </dgm:t>
    </dgm:pt>
    <dgm:pt modelId="{4F3D5873-4DBA-46BC-BE10-A59D7F0ED8ED}" type="parTrans" cxnId="{C15465F7-E410-4B65-8EE6-D8546C72FE8B}">
      <dgm:prSet/>
      <dgm:spPr/>
      <dgm:t>
        <a:bodyPr/>
        <a:lstStyle/>
        <a:p>
          <a:endParaRPr lang="en-US"/>
        </a:p>
      </dgm:t>
    </dgm:pt>
    <dgm:pt modelId="{0F4DE858-F3DF-4E56-BD74-58FB28CD9E29}" type="sibTrans" cxnId="{C15465F7-E410-4B65-8EE6-D8546C72FE8B}">
      <dgm:prSet/>
      <dgm:spPr/>
      <dgm:t>
        <a:bodyPr/>
        <a:lstStyle/>
        <a:p>
          <a:endParaRPr lang="en-US"/>
        </a:p>
      </dgm:t>
    </dgm:pt>
    <dgm:pt modelId="{4EC70391-7C3A-4484-92E8-2E8A6BC16618}">
      <dgm:prSet phldrT="[Text]"/>
      <dgm:spPr/>
      <dgm:t>
        <a:bodyPr/>
        <a:lstStyle/>
        <a:p>
          <a:r>
            <a:rPr lang="en-US" dirty="0"/>
            <a:t>General Intelligence</a:t>
          </a:r>
        </a:p>
      </dgm:t>
    </dgm:pt>
    <dgm:pt modelId="{AC04EBBB-6E9D-454F-8AA8-709E6D532C59}" type="parTrans" cxnId="{032960C8-E795-4790-8569-C9B49E020475}">
      <dgm:prSet/>
      <dgm:spPr/>
      <dgm:t>
        <a:bodyPr/>
        <a:lstStyle/>
        <a:p>
          <a:endParaRPr lang="en-US"/>
        </a:p>
      </dgm:t>
    </dgm:pt>
    <dgm:pt modelId="{741AB091-8DA7-4BA7-9E3C-A0186F3E7C03}" type="sibTrans" cxnId="{032960C8-E795-4790-8569-C9B49E020475}">
      <dgm:prSet/>
      <dgm:spPr/>
      <dgm:t>
        <a:bodyPr/>
        <a:lstStyle/>
        <a:p>
          <a:endParaRPr lang="en-US"/>
        </a:p>
      </dgm:t>
    </dgm:pt>
    <dgm:pt modelId="{77585848-2B4F-4A21-9386-E3CB054E3111}">
      <dgm:prSet phldrT="[Text]"/>
      <dgm:spPr/>
      <dgm:t>
        <a:bodyPr/>
        <a:lstStyle/>
        <a:p>
          <a:r>
            <a:rPr lang="en-US" dirty="0"/>
            <a:t>Machine Learning</a:t>
          </a:r>
        </a:p>
      </dgm:t>
    </dgm:pt>
    <dgm:pt modelId="{D5B7B1FF-A6CC-4C0F-B7A9-9B207E4658E4}" type="parTrans" cxnId="{B1FDB239-2170-456C-AC01-9FCEBCD78FEB}">
      <dgm:prSet/>
      <dgm:spPr/>
      <dgm:t>
        <a:bodyPr/>
        <a:lstStyle/>
        <a:p>
          <a:endParaRPr lang="en-US"/>
        </a:p>
      </dgm:t>
    </dgm:pt>
    <dgm:pt modelId="{7BE6F3B6-A940-4FE3-BB90-5A60D13F0AB0}" type="sibTrans" cxnId="{B1FDB239-2170-456C-AC01-9FCEBCD78FEB}">
      <dgm:prSet/>
      <dgm:spPr/>
      <dgm:t>
        <a:bodyPr/>
        <a:lstStyle/>
        <a:p>
          <a:endParaRPr lang="en-US"/>
        </a:p>
      </dgm:t>
    </dgm:pt>
    <dgm:pt modelId="{C6FC96E8-B5E7-45A9-B2B3-142EBD18EC52}">
      <dgm:prSet phldrT="[Text]"/>
      <dgm:spPr/>
      <dgm:t>
        <a:bodyPr/>
        <a:lstStyle/>
        <a:p>
          <a:r>
            <a:rPr lang="en-US" dirty="0"/>
            <a:t>Data Mining</a:t>
          </a:r>
        </a:p>
      </dgm:t>
    </dgm:pt>
    <dgm:pt modelId="{6C677F20-70B8-48AF-9369-0678A4564F2B}" type="parTrans" cxnId="{2B647E45-8B77-438E-9599-966D10D5D41E}">
      <dgm:prSet/>
      <dgm:spPr/>
      <dgm:t>
        <a:bodyPr/>
        <a:lstStyle/>
        <a:p>
          <a:endParaRPr lang="en-US"/>
        </a:p>
      </dgm:t>
    </dgm:pt>
    <dgm:pt modelId="{8C3587E4-5E8E-4B74-9F58-E4A865F11356}" type="sibTrans" cxnId="{2B647E45-8B77-438E-9599-966D10D5D41E}">
      <dgm:prSet/>
      <dgm:spPr/>
      <dgm:t>
        <a:bodyPr/>
        <a:lstStyle/>
        <a:p>
          <a:endParaRPr lang="en-US"/>
        </a:p>
      </dgm:t>
    </dgm:pt>
    <dgm:pt modelId="{8F3E8E66-A7D0-4487-ABFB-5A6BFF454985}">
      <dgm:prSet phldrT="[Text]"/>
      <dgm:spPr/>
      <dgm:t>
        <a:bodyPr/>
        <a:lstStyle/>
        <a:p>
          <a:r>
            <a:rPr lang="en-US" dirty="0"/>
            <a:t>NLP</a:t>
          </a:r>
        </a:p>
      </dgm:t>
    </dgm:pt>
    <dgm:pt modelId="{F832C59A-0DD5-453F-83B5-B3E248B0E9F9}" type="parTrans" cxnId="{D110C7C4-2BFE-4180-986F-39839521C1B9}">
      <dgm:prSet/>
      <dgm:spPr/>
      <dgm:t>
        <a:bodyPr/>
        <a:lstStyle/>
        <a:p>
          <a:endParaRPr lang="en-US"/>
        </a:p>
      </dgm:t>
    </dgm:pt>
    <dgm:pt modelId="{CA390892-756C-40B1-A4CD-33D86EC78FF8}" type="sibTrans" cxnId="{D110C7C4-2BFE-4180-986F-39839521C1B9}">
      <dgm:prSet/>
      <dgm:spPr/>
      <dgm:t>
        <a:bodyPr/>
        <a:lstStyle/>
        <a:p>
          <a:endParaRPr lang="en-US"/>
        </a:p>
      </dgm:t>
    </dgm:pt>
    <dgm:pt modelId="{E23A8AE9-069B-46FC-B009-6CD23F2AA3C1}">
      <dgm:prSet phldrT="[Text]"/>
      <dgm:spPr/>
      <dgm:t>
        <a:bodyPr/>
        <a:lstStyle/>
        <a:p>
          <a:r>
            <a:rPr lang="en-US" dirty="0"/>
            <a:t>Deep Learning</a:t>
          </a:r>
        </a:p>
      </dgm:t>
    </dgm:pt>
    <dgm:pt modelId="{0920B5A0-0B7B-49E3-B572-F14FCFE99D4D}" type="parTrans" cxnId="{8906C921-B42F-4F00-8029-692728FADC06}">
      <dgm:prSet/>
      <dgm:spPr/>
      <dgm:t>
        <a:bodyPr/>
        <a:lstStyle/>
        <a:p>
          <a:endParaRPr lang="en-US"/>
        </a:p>
      </dgm:t>
    </dgm:pt>
    <dgm:pt modelId="{EEF77163-9F4B-4777-92E4-843FD4728184}" type="sibTrans" cxnId="{8906C921-B42F-4F00-8029-692728FADC06}">
      <dgm:prSet/>
      <dgm:spPr/>
      <dgm:t>
        <a:bodyPr/>
        <a:lstStyle/>
        <a:p>
          <a:endParaRPr lang="en-US"/>
        </a:p>
      </dgm:t>
    </dgm:pt>
    <dgm:pt modelId="{DA89A6A0-4274-488A-AED1-5C30110B5ECD}">
      <dgm:prSet phldrT="[Text]"/>
      <dgm:spPr/>
      <dgm:t>
        <a:bodyPr/>
        <a:lstStyle/>
        <a:p>
          <a:r>
            <a:rPr lang="en-US" dirty="0"/>
            <a:t>Image Processing</a:t>
          </a:r>
        </a:p>
      </dgm:t>
    </dgm:pt>
    <dgm:pt modelId="{3C82F639-1FEA-4E40-9329-A648B12613D3}" type="parTrans" cxnId="{0B070E12-5489-4716-A939-3E31849DE46D}">
      <dgm:prSet/>
      <dgm:spPr/>
      <dgm:t>
        <a:bodyPr/>
        <a:lstStyle/>
        <a:p>
          <a:endParaRPr lang="en-US"/>
        </a:p>
      </dgm:t>
    </dgm:pt>
    <dgm:pt modelId="{CE5A8C92-46D0-4404-B301-F4A227A42FDF}" type="sibTrans" cxnId="{0B070E12-5489-4716-A939-3E31849DE46D}">
      <dgm:prSet/>
      <dgm:spPr/>
      <dgm:t>
        <a:bodyPr/>
        <a:lstStyle/>
        <a:p>
          <a:endParaRPr lang="en-US"/>
        </a:p>
      </dgm:t>
    </dgm:pt>
    <dgm:pt modelId="{77AE9FA5-105C-4C37-ACEE-0B8A9EDD98B5}">
      <dgm:prSet phldrT="[Text]"/>
      <dgm:spPr/>
      <dgm:t>
        <a:bodyPr/>
        <a:lstStyle/>
        <a:p>
          <a:r>
            <a:rPr lang="en-US" dirty="0"/>
            <a:t>Voice Recognition</a:t>
          </a:r>
        </a:p>
      </dgm:t>
    </dgm:pt>
    <dgm:pt modelId="{1F966811-ED8D-4E81-BC75-667C4F91183F}" type="parTrans" cxnId="{225A4E90-E0FE-42BB-BBDF-A71955D5AC4E}">
      <dgm:prSet/>
      <dgm:spPr/>
      <dgm:t>
        <a:bodyPr/>
        <a:lstStyle/>
        <a:p>
          <a:endParaRPr lang="en-US"/>
        </a:p>
      </dgm:t>
    </dgm:pt>
    <dgm:pt modelId="{53D20982-036A-41F9-BD88-0BE2DC6AEF30}" type="sibTrans" cxnId="{225A4E90-E0FE-42BB-BBDF-A71955D5AC4E}">
      <dgm:prSet/>
      <dgm:spPr/>
      <dgm:t>
        <a:bodyPr/>
        <a:lstStyle/>
        <a:p>
          <a:endParaRPr lang="en-US"/>
        </a:p>
      </dgm:t>
    </dgm:pt>
    <dgm:pt modelId="{AD0A433E-762C-4905-8121-B009E9B5D1F1}" type="pres">
      <dgm:prSet presAssocID="{5D7005BF-456D-410F-8E24-EBB950CF11F5}" presName="Name0" presStyleCnt="0">
        <dgm:presLayoutVars>
          <dgm:chMax val="3"/>
          <dgm:chPref val="1"/>
          <dgm:dir/>
          <dgm:animLvl val="lvl"/>
          <dgm:resizeHandles/>
        </dgm:presLayoutVars>
      </dgm:prSet>
      <dgm:spPr/>
      <dgm:t>
        <a:bodyPr/>
        <a:lstStyle/>
        <a:p>
          <a:endParaRPr lang="en-US"/>
        </a:p>
      </dgm:t>
    </dgm:pt>
    <dgm:pt modelId="{67C7B8FF-8A95-4A2D-A092-15ED0312CC84}" type="pres">
      <dgm:prSet presAssocID="{5D7005BF-456D-410F-8E24-EBB950CF11F5}" presName="outerBox" presStyleCnt="0"/>
      <dgm:spPr/>
    </dgm:pt>
    <dgm:pt modelId="{3802E6E5-DB75-46B6-98CD-1EFF8703AF04}" type="pres">
      <dgm:prSet presAssocID="{5D7005BF-456D-410F-8E24-EBB950CF11F5}" presName="outerBoxParent" presStyleLbl="node1" presStyleIdx="0" presStyleCnt="3" custLinFactNeighborX="3968" custLinFactNeighborY="-1515"/>
      <dgm:spPr/>
      <dgm:t>
        <a:bodyPr/>
        <a:lstStyle/>
        <a:p>
          <a:endParaRPr lang="en-US"/>
        </a:p>
      </dgm:t>
    </dgm:pt>
    <dgm:pt modelId="{2F357FB2-6215-4818-892B-F0157C9775D8}" type="pres">
      <dgm:prSet presAssocID="{5D7005BF-456D-410F-8E24-EBB950CF11F5}" presName="outerBoxChildren" presStyleCnt="0"/>
      <dgm:spPr/>
    </dgm:pt>
    <dgm:pt modelId="{3CA76CEE-E512-4289-BA9B-1702130FFF10}" type="pres">
      <dgm:prSet presAssocID="{7EF2FD06-CCF2-4239-BB66-9BB9EE8987BD}" presName="oChild" presStyleLbl="fgAcc1" presStyleIdx="0" presStyleCnt="6">
        <dgm:presLayoutVars>
          <dgm:bulletEnabled val="1"/>
        </dgm:presLayoutVars>
      </dgm:prSet>
      <dgm:spPr/>
      <dgm:t>
        <a:bodyPr/>
        <a:lstStyle/>
        <a:p>
          <a:endParaRPr lang="en-US"/>
        </a:p>
      </dgm:t>
    </dgm:pt>
    <dgm:pt modelId="{B47286A8-ECA0-41D0-B06E-69F84B9A8BA3}" type="pres">
      <dgm:prSet presAssocID="{0F4DE858-F3DF-4E56-BD74-58FB28CD9E29}" presName="outerSibTrans" presStyleCnt="0"/>
      <dgm:spPr/>
    </dgm:pt>
    <dgm:pt modelId="{8D835737-0BC3-4190-A840-2EF2CBFAC018}" type="pres">
      <dgm:prSet presAssocID="{4EC70391-7C3A-4484-92E8-2E8A6BC16618}" presName="oChild" presStyleLbl="fgAcc1" presStyleIdx="1" presStyleCnt="6">
        <dgm:presLayoutVars>
          <dgm:bulletEnabled val="1"/>
        </dgm:presLayoutVars>
      </dgm:prSet>
      <dgm:spPr/>
      <dgm:t>
        <a:bodyPr/>
        <a:lstStyle/>
        <a:p>
          <a:endParaRPr lang="en-US"/>
        </a:p>
      </dgm:t>
    </dgm:pt>
    <dgm:pt modelId="{5A7C9122-F313-47B6-8CEA-2483988B237E}" type="pres">
      <dgm:prSet presAssocID="{5D7005BF-456D-410F-8E24-EBB950CF11F5}" presName="middleBox" presStyleCnt="0"/>
      <dgm:spPr/>
    </dgm:pt>
    <dgm:pt modelId="{D04B0BAF-E411-47D3-A00B-3AEAE22848A5}" type="pres">
      <dgm:prSet presAssocID="{5D7005BF-456D-410F-8E24-EBB950CF11F5}" presName="middleBoxParent" presStyleLbl="node1" presStyleIdx="1" presStyleCnt="3"/>
      <dgm:spPr/>
      <dgm:t>
        <a:bodyPr/>
        <a:lstStyle/>
        <a:p>
          <a:endParaRPr lang="en-US"/>
        </a:p>
      </dgm:t>
    </dgm:pt>
    <dgm:pt modelId="{90C46E61-1572-47D5-9FF5-55042AA32C41}" type="pres">
      <dgm:prSet presAssocID="{5D7005BF-456D-410F-8E24-EBB950CF11F5}" presName="middleBoxChildren" presStyleCnt="0"/>
      <dgm:spPr/>
    </dgm:pt>
    <dgm:pt modelId="{F7B463A6-5406-479B-B8ED-FB463D9F901C}" type="pres">
      <dgm:prSet presAssocID="{C6FC96E8-B5E7-45A9-B2B3-142EBD18EC52}" presName="mChild" presStyleLbl="fgAcc1" presStyleIdx="2" presStyleCnt="6">
        <dgm:presLayoutVars>
          <dgm:bulletEnabled val="1"/>
        </dgm:presLayoutVars>
      </dgm:prSet>
      <dgm:spPr/>
      <dgm:t>
        <a:bodyPr/>
        <a:lstStyle/>
        <a:p>
          <a:endParaRPr lang="en-US"/>
        </a:p>
      </dgm:t>
    </dgm:pt>
    <dgm:pt modelId="{56690F13-DFE6-4692-9ABB-C04C2EAD1E53}" type="pres">
      <dgm:prSet presAssocID="{8C3587E4-5E8E-4B74-9F58-E4A865F11356}" presName="middleSibTrans" presStyleCnt="0"/>
      <dgm:spPr/>
    </dgm:pt>
    <dgm:pt modelId="{06C97489-4D39-400E-A5BB-4085BA3D3DF3}" type="pres">
      <dgm:prSet presAssocID="{8F3E8E66-A7D0-4487-ABFB-5A6BFF454985}" presName="mChild" presStyleLbl="fgAcc1" presStyleIdx="3" presStyleCnt="6">
        <dgm:presLayoutVars>
          <dgm:bulletEnabled val="1"/>
        </dgm:presLayoutVars>
      </dgm:prSet>
      <dgm:spPr/>
      <dgm:t>
        <a:bodyPr/>
        <a:lstStyle/>
        <a:p>
          <a:endParaRPr lang="en-US"/>
        </a:p>
      </dgm:t>
    </dgm:pt>
    <dgm:pt modelId="{2BD3F4DC-EB11-42EA-A17D-933EF2E9BD03}" type="pres">
      <dgm:prSet presAssocID="{5D7005BF-456D-410F-8E24-EBB950CF11F5}" presName="centerBox" presStyleCnt="0"/>
      <dgm:spPr/>
    </dgm:pt>
    <dgm:pt modelId="{D3059EF3-57A4-44B7-B4FF-B92EC84CC746}" type="pres">
      <dgm:prSet presAssocID="{5D7005BF-456D-410F-8E24-EBB950CF11F5}" presName="centerBoxParent" presStyleLbl="node1" presStyleIdx="2" presStyleCnt="3"/>
      <dgm:spPr/>
      <dgm:t>
        <a:bodyPr/>
        <a:lstStyle/>
        <a:p>
          <a:endParaRPr lang="en-US"/>
        </a:p>
      </dgm:t>
    </dgm:pt>
    <dgm:pt modelId="{35215ACF-1C10-48A3-ADB6-3A6F673C02CA}" type="pres">
      <dgm:prSet presAssocID="{5D7005BF-456D-410F-8E24-EBB950CF11F5}" presName="centerBoxChildren" presStyleCnt="0"/>
      <dgm:spPr/>
    </dgm:pt>
    <dgm:pt modelId="{00426460-1CB9-4CFC-96E0-F725646A2613}" type="pres">
      <dgm:prSet presAssocID="{DA89A6A0-4274-488A-AED1-5C30110B5ECD}" presName="cChild" presStyleLbl="fgAcc1" presStyleIdx="4" presStyleCnt="6">
        <dgm:presLayoutVars>
          <dgm:bulletEnabled val="1"/>
        </dgm:presLayoutVars>
      </dgm:prSet>
      <dgm:spPr/>
      <dgm:t>
        <a:bodyPr/>
        <a:lstStyle/>
        <a:p>
          <a:endParaRPr lang="en-US"/>
        </a:p>
      </dgm:t>
    </dgm:pt>
    <dgm:pt modelId="{E6D9D358-E956-43E6-8875-1DBA2D527AB1}" type="pres">
      <dgm:prSet presAssocID="{CE5A8C92-46D0-4404-B301-F4A227A42FDF}" presName="centerSibTrans" presStyleCnt="0"/>
      <dgm:spPr/>
    </dgm:pt>
    <dgm:pt modelId="{BB632349-38CB-4294-ADF9-F9DB358010CE}" type="pres">
      <dgm:prSet presAssocID="{77AE9FA5-105C-4C37-ACEE-0B8A9EDD98B5}" presName="cChild" presStyleLbl="fgAcc1" presStyleIdx="5" presStyleCnt="6">
        <dgm:presLayoutVars>
          <dgm:bulletEnabled val="1"/>
        </dgm:presLayoutVars>
      </dgm:prSet>
      <dgm:spPr/>
      <dgm:t>
        <a:bodyPr/>
        <a:lstStyle/>
        <a:p>
          <a:endParaRPr lang="en-US"/>
        </a:p>
      </dgm:t>
    </dgm:pt>
  </dgm:ptLst>
  <dgm:cxnLst>
    <dgm:cxn modelId="{2B647E45-8B77-438E-9599-966D10D5D41E}" srcId="{77585848-2B4F-4A21-9386-E3CB054E3111}" destId="{C6FC96E8-B5E7-45A9-B2B3-142EBD18EC52}" srcOrd="0" destOrd="0" parTransId="{6C677F20-70B8-48AF-9369-0678A4564F2B}" sibTransId="{8C3587E4-5E8E-4B74-9F58-E4A865F11356}"/>
    <dgm:cxn modelId="{0DB2EFDA-0F68-4D03-96F0-C6DC79F7037B}" type="presOf" srcId="{7EF2FD06-CCF2-4239-BB66-9BB9EE8987BD}" destId="{3CA76CEE-E512-4289-BA9B-1702130FFF10}" srcOrd="0" destOrd="0" presId="urn:microsoft.com/office/officeart/2005/8/layout/target2"/>
    <dgm:cxn modelId="{0A1664EF-A12A-436D-ADD6-2932325B7009}" type="presOf" srcId="{E23A8AE9-069B-46FC-B009-6CD23F2AA3C1}" destId="{D3059EF3-57A4-44B7-B4FF-B92EC84CC746}" srcOrd="0" destOrd="0" presId="urn:microsoft.com/office/officeart/2005/8/layout/target2"/>
    <dgm:cxn modelId="{89ECE28A-35C9-4B8D-B0C4-8DC03D89CA07}" type="presOf" srcId="{C6FC96E8-B5E7-45A9-B2B3-142EBD18EC52}" destId="{F7B463A6-5406-479B-B8ED-FB463D9F901C}" srcOrd="0" destOrd="0" presId="urn:microsoft.com/office/officeart/2005/8/layout/target2"/>
    <dgm:cxn modelId="{9E901F9C-B756-4CE6-943D-5D898D82FF40}" type="presOf" srcId="{5D7005BF-456D-410F-8E24-EBB950CF11F5}" destId="{AD0A433E-762C-4905-8121-B009E9B5D1F1}" srcOrd="0" destOrd="0" presId="urn:microsoft.com/office/officeart/2005/8/layout/target2"/>
    <dgm:cxn modelId="{653870DA-FDF7-4ADE-95F2-6948E3B058B5}" type="presOf" srcId="{77585848-2B4F-4A21-9386-E3CB054E3111}" destId="{D04B0BAF-E411-47D3-A00B-3AEAE22848A5}" srcOrd="0" destOrd="0" presId="urn:microsoft.com/office/officeart/2005/8/layout/target2"/>
    <dgm:cxn modelId="{6C29E9C0-2940-4E1F-8304-42D2F3124B8F}" type="presOf" srcId="{4EC70391-7C3A-4484-92E8-2E8A6BC16618}" destId="{8D835737-0BC3-4190-A840-2EF2CBFAC018}" srcOrd="0" destOrd="0" presId="urn:microsoft.com/office/officeart/2005/8/layout/target2"/>
    <dgm:cxn modelId="{0B070E12-5489-4716-A939-3E31849DE46D}" srcId="{E23A8AE9-069B-46FC-B009-6CD23F2AA3C1}" destId="{DA89A6A0-4274-488A-AED1-5C30110B5ECD}" srcOrd="0" destOrd="0" parTransId="{3C82F639-1FEA-4E40-9329-A648B12613D3}" sibTransId="{CE5A8C92-46D0-4404-B301-F4A227A42FDF}"/>
    <dgm:cxn modelId="{032960C8-E795-4790-8569-C9B49E020475}" srcId="{FEBB9972-51AF-4E59-A6AB-B934F2B57BE8}" destId="{4EC70391-7C3A-4484-92E8-2E8A6BC16618}" srcOrd="1" destOrd="0" parTransId="{AC04EBBB-6E9D-454F-8AA8-709E6D532C59}" sibTransId="{741AB091-8DA7-4BA7-9E3C-A0186F3E7C03}"/>
    <dgm:cxn modelId="{8906C921-B42F-4F00-8029-692728FADC06}" srcId="{5D7005BF-456D-410F-8E24-EBB950CF11F5}" destId="{E23A8AE9-069B-46FC-B009-6CD23F2AA3C1}" srcOrd="2" destOrd="0" parTransId="{0920B5A0-0B7B-49E3-B572-F14FCFE99D4D}" sibTransId="{EEF77163-9F4B-4777-92E4-843FD4728184}"/>
    <dgm:cxn modelId="{A9DFA1CB-A902-401E-8726-7219840CF296}" type="presOf" srcId="{DA89A6A0-4274-488A-AED1-5C30110B5ECD}" destId="{00426460-1CB9-4CFC-96E0-F725646A2613}" srcOrd="0" destOrd="0" presId="urn:microsoft.com/office/officeart/2005/8/layout/target2"/>
    <dgm:cxn modelId="{46D11BE8-3989-4533-BFD1-0122E548E2D1}" type="presOf" srcId="{8F3E8E66-A7D0-4487-ABFB-5A6BFF454985}" destId="{06C97489-4D39-400E-A5BB-4085BA3D3DF3}" srcOrd="0" destOrd="0" presId="urn:microsoft.com/office/officeart/2005/8/layout/target2"/>
    <dgm:cxn modelId="{AD527A7B-CC0E-4FDB-AE78-EA6508365AEF}" type="presOf" srcId="{FEBB9972-51AF-4E59-A6AB-B934F2B57BE8}" destId="{3802E6E5-DB75-46B6-98CD-1EFF8703AF04}" srcOrd="0" destOrd="0" presId="urn:microsoft.com/office/officeart/2005/8/layout/target2"/>
    <dgm:cxn modelId="{EE815A05-3BFB-48D9-A385-9F622EC801E0}" type="presOf" srcId="{77AE9FA5-105C-4C37-ACEE-0B8A9EDD98B5}" destId="{BB632349-38CB-4294-ADF9-F9DB358010CE}" srcOrd="0" destOrd="0" presId="urn:microsoft.com/office/officeart/2005/8/layout/target2"/>
    <dgm:cxn modelId="{B1FDB239-2170-456C-AC01-9FCEBCD78FEB}" srcId="{5D7005BF-456D-410F-8E24-EBB950CF11F5}" destId="{77585848-2B4F-4A21-9386-E3CB054E3111}" srcOrd="1" destOrd="0" parTransId="{D5B7B1FF-A6CC-4C0F-B7A9-9B207E4658E4}" sibTransId="{7BE6F3B6-A940-4FE3-BB90-5A60D13F0AB0}"/>
    <dgm:cxn modelId="{67F3866C-DC13-425F-AEF0-84FE8D32E32C}" srcId="{5D7005BF-456D-410F-8E24-EBB950CF11F5}" destId="{FEBB9972-51AF-4E59-A6AB-B934F2B57BE8}" srcOrd="0" destOrd="0" parTransId="{69F3210A-9F6B-4243-BF76-BC9F8B455D0A}" sibTransId="{8454CBD3-0EFE-442C-9900-6C65DA6D8043}"/>
    <dgm:cxn modelId="{225A4E90-E0FE-42BB-BBDF-A71955D5AC4E}" srcId="{E23A8AE9-069B-46FC-B009-6CD23F2AA3C1}" destId="{77AE9FA5-105C-4C37-ACEE-0B8A9EDD98B5}" srcOrd="1" destOrd="0" parTransId="{1F966811-ED8D-4E81-BC75-667C4F91183F}" sibTransId="{53D20982-036A-41F9-BD88-0BE2DC6AEF30}"/>
    <dgm:cxn modelId="{D110C7C4-2BFE-4180-986F-39839521C1B9}" srcId="{77585848-2B4F-4A21-9386-E3CB054E3111}" destId="{8F3E8E66-A7D0-4487-ABFB-5A6BFF454985}" srcOrd="1" destOrd="0" parTransId="{F832C59A-0DD5-453F-83B5-B3E248B0E9F9}" sibTransId="{CA390892-756C-40B1-A4CD-33D86EC78FF8}"/>
    <dgm:cxn modelId="{C15465F7-E410-4B65-8EE6-D8546C72FE8B}" srcId="{FEBB9972-51AF-4E59-A6AB-B934F2B57BE8}" destId="{7EF2FD06-CCF2-4239-BB66-9BB9EE8987BD}" srcOrd="0" destOrd="0" parTransId="{4F3D5873-4DBA-46BC-BE10-A59D7F0ED8ED}" sibTransId="{0F4DE858-F3DF-4E56-BD74-58FB28CD9E29}"/>
    <dgm:cxn modelId="{BAEE2C7E-A3FC-41B3-A422-0A8B5024EBFE}" type="presParOf" srcId="{AD0A433E-762C-4905-8121-B009E9B5D1F1}" destId="{67C7B8FF-8A95-4A2D-A092-15ED0312CC84}" srcOrd="0" destOrd="0" presId="urn:microsoft.com/office/officeart/2005/8/layout/target2"/>
    <dgm:cxn modelId="{4A711A59-DDCB-4830-9B96-23826738B120}" type="presParOf" srcId="{67C7B8FF-8A95-4A2D-A092-15ED0312CC84}" destId="{3802E6E5-DB75-46B6-98CD-1EFF8703AF04}" srcOrd="0" destOrd="0" presId="urn:microsoft.com/office/officeart/2005/8/layout/target2"/>
    <dgm:cxn modelId="{11DE2D1E-0CA7-45F4-A1DA-FAA4F1544B21}" type="presParOf" srcId="{67C7B8FF-8A95-4A2D-A092-15ED0312CC84}" destId="{2F357FB2-6215-4818-892B-F0157C9775D8}" srcOrd="1" destOrd="0" presId="urn:microsoft.com/office/officeart/2005/8/layout/target2"/>
    <dgm:cxn modelId="{ED6529C2-7C80-4448-A6CD-2D4CAB87CF5A}" type="presParOf" srcId="{2F357FB2-6215-4818-892B-F0157C9775D8}" destId="{3CA76CEE-E512-4289-BA9B-1702130FFF10}" srcOrd="0" destOrd="0" presId="urn:microsoft.com/office/officeart/2005/8/layout/target2"/>
    <dgm:cxn modelId="{375B94B7-2AF9-42D1-A559-2525356E1AF3}" type="presParOf" srcId="{2F357FB2-6215-4818-892B-F0157C9775D8}" destId="{B47286A8-ECA0-41D0-B06E-69F84B9A8BA3}" srcOrd="1" destOrd="0" presId="urn:microsoft.com/office/officeart/2005/8/layout/target2"/>
    <dgm:cxn modelId="{9292C047-338A-4DAF-968C-B2CDFCCDEE33}" type="presParOf" srcId="{2F357FB2-6215-4818-892B-F0157C9775D8}" destId="{8D835737-0BC3-4190-A840-2EF2CBFAC018}" srcOrd="2" destOrd="0" presId="urn:microsoft.com/office/officeart/2005/8/layout/target2"/>
    <dgm:cxn modelId="{A01EC06F-1449-4BB2-8A52-AA38523F7DAF}" type="presParOf" srcId="{AD0A433E-762C-4905-8121-B009E9B5D1F1}" destId="{5A7C9122-F313-47B6-8CEA-2483988B237E}" srcOrd="1" destOrd="0" presId="urn:microsoft.com/office/officeart/2005/8/layout/target2"/>
    <dgm:cxn modelId="{63A56C8F-9FCC-46F8-AE23-6CA8B331B262}" type="presParOf" srcId="{5A7C9122-F313-47B6-8CEA-2483988B237E}" destId="{D04B0BAF-E411-47D3-A00B-3AEAE22848A5}" srcOrd="0" destOrd="0" presId="urn:microsoft.com/office/officeart/2005/8/layout/target2"/>
    <dgm:cxn modelId="{372ECDDA-6843-475B-93B7-891E16EDB8D0}" type="presParOf" srcId="{5A7C9122-F313-47B6-8CEA-2483988B237E}" destId="{90C46E61-1572-47D5-9FF5-55042AA32C41}" srcOrd="1" destOrd="0" presId="urn:microsoft.com/office/officeart/2005/8/layout/target2"/>
    <dgm:cxn modelId="{C5803444-6D7D-4FDE-872D-A93378048D70}" type="presParOf" srcId="{90C46E61-1572-47D5-9FF5-55042AA32C41}" destId="{F7B463A6-5406-479B-B8ED-FB463D9F901C}" srcOrd="0" destOrd="0" presId="urn:microsoft.com/office/officeart/2005/8/layout/target2"/>
    <dgm:cxn modelId="{08379D17-1A24-4E4A-AE1F-62F713DD18A1}" type="presParOf" srcId="{90C46E61-1572-47D5-9FF5-55042AA32C41}" destId="{56690F13-DFE6-4692-9ABB-C04C2EAD1E53}" srcOrd="1" destOrd="0" presId="urn:microsoft.com/office/officeart/2005/8/layout/target2"/>
    <dgm:cxn modelId="{38BDB357-A399-4F52-A97F-8ACC36540C1B}" type="presParOf" srcId="{90C46E61-1572-47D5-9FF5-55042AA32C41}" destId="{06C97489-4D39-400E-A5BB-4085BA3D3DF3}" srcOrd="2" destOrd="0" presId="urn:microsoft.com/office/officeart/2005/8/layout/target2"/>
    <dgm:cxn modelId="{6BBEA70F-334D-4F68-A314-BAC543FFAB51}" type="presParOf" srcId="{AD0A433E-762C-4905-8121-B009E9B5D1F1}" destId="{2BD3F4DC-EB11-42EA-A17D-933EF2E9BD03}" srcOrd="2" destOrd="0" presId="urn:microsoft.com/office/officeart/2005/8/layout/target2"/>
    <dgm:cxn modelId="{AA2E0E40-BC02-44D2-9DD3-B935A5E330DC}" type="presParOf" srcId="{2BD3F4DC-EB11-42EA-A17D-933EF2E9BD03}" destId="{D3059EF3-57A4-44B7-B4FF-B92EC84CC746}" srcOrd="0" destOrd="0" presId="urn:microsoft.com/office/officeart/2005/8/layout/target2"/>
    <dgm:cxn modelId="{C562EC5D-7998-4D15-B6FA-4AC5B3281D50}" type="presParOf" srcId="{2BD3F4DC-EB11-42EA-A17D-933EF2E9BD03}" destId="{35215ACF-1C10-48A3-ADB6-3A6F673C02CA}" srcOrd="1" destOrd="0" presId="urn:microsoft.com/office/officeart/2005/8/layout/target2"/>
    <dgm:cxn modelId="{03E1B6BB-6076-4ED1-A1D6-A59773DFE88F}" type="presParOf" srcId="{35215ACF-1C10-48A3-ADB6-3A6F673C02CA}" destId="{00426460-1CB9-4CFC-96E0-F725646A2613}" srcOrd="0" destOrd="0" presId="urn:microsoft.com/office/officeart/2005/8/layout/target2"/>
    <dgm:cxn modelId="{5421EF57-89A2-47A0-BBF4-82E42D5DFC61}" type="presParOf" srcId="{35215ACF-1C10-48A3-ADB6-3A6F673C02CA}" destId="{E6D9D358-E956-43E6-8875-1DBA2D527AB1}" srcOrd="1" destOrd="0" presId="urn:microsoft.com/office/officeart/2005/8/layout/target2"/>
    <dgm:cxn modelId="{54AD358B-EA07-433D-AF68-4332AC99C831}" type="presParOf" srcId="{35215ACF-1C10-48A3-ADB6-3A6F673C02CA}" destId="{BB632349-38CB-4294-ADF9-F9DB358010CE}" srcOrd="2"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8D0626-AC8F-4D16-8C9A-A45FC1B425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BA67BAF-12AF-4069-AFBF-892E926A2D1B}">
      <dgm:prSet phldrT="[Text]" custT="1"/>
      <dgm:spPr>
        <a:solidFill>
          <a:schemeClr val="accent2">
            <a:lumMod val="75000"/>
          </a:schemeClr>
        </a:solidFill>
      </dgm:spPr>
      <dgm:t>
        <a:bodyPr/>
        <a:lstStyle/>
        <a:p>
          <a:pPr algn="ctr"/>
          <a:r>
            <a:rPr lang="en-US" sz="4800" dirty="0" smtClean="0">
              <a:latin typeface="Arial Rounded MT Bold" pitchFamily="34" charset="0"/>
            </a:rPr>
            <a:t>Probability</a:t>
          </a:r>
          <a:endParaRPr lang="en-US" sz="4800" dirty="0">
            <a:latin typeface="Arial Rounded MT Bold" pitchFamily="34" charset="0"/>
          </a:endParaRPr>
        </a:p>
      </dgm:t>
    </dgm:pt>
    <dgm:pt modelId="{B04EA878-57D6-4E49-B15E-1C58386892C8}" type="parTrans" cxnId="{3BED27E5-18C2-4F54-BB0E-7E0D7FF4BE73}">
      <dgm:prSet/>
      <dgm:spPr/>
      <dgm:t>
        <a:bodyPr/>
        <a:lstStyle/>
        <a:p>
          <a:endParaRPr lang="en-US"/>
        </a:p>
      </dgm:t>
    </dgm:pt>
    <dgm:pt modelId="{99F01481-8520-42F3-B4E9-BE77339CB248}" type="sibTrans" cxnId="{3BED27E5-18C2-4F54-BB0E-7E0D7FF4BE73}">
      <dgm:prSet/>
      <dgm:spPr/>
      <dgm:t>
        <a:bodyPr/>
        <a:lstStyle/>
        <a:p>
          <a:endParaRPr lang="en-US"/>
        </a:p>
      </dgm:t>
    </dgm:pt>
    <dgm:pt modelId="{552DCF8F-61B4-49DC-9098-99FE239E6F61}">
      <dgm:prSet phldrT="[Text]" custT="1"/>
      <dgm:spPr>
        <a:solidFill>
          <a:srgbClr val="FF0000"/>
        </a:solidFill>
      </dgm:spPr>
      <dgm:t>
        <a:bodyPr/>
        <a:lstStyle/>
        <a:p>
          <a:pPr algn="ctr"/>
          <a:r>
            <a:rPr lang="en-US" sz="4800" dirty="0" smtClean="0">
              <a:latin typeface="Arial Rounded MT Bold" pitchFamily="34" charset="0"/>
            </a:rPr>
            <a:t>Passion</a:t>
          </a:r>
          <a:endParaRPr lang="en-US" sz="4800" dirty="0">
            <a:latin typeface="Arial Rounded MT Bold" pitchFamily="34" charset="0"/>
          </a:endParaRPr>
        </a:p>
      </dgm:t>
    </dgm:pt>
    <dgm:pt modelId="{0F394126-FC35-4CCD-990F-53CB1617E483}" type="parTrans" cxnId="{AA9754BF-7854-4BE2-B3E0-8C0BCA36048D}">
      <dgm:prSet/>
      <dgm:spPr/>
      <dgm:t>
        <a:bodyPr/>
        <a:lstStyle/>
        <a:p>
          <a:endParaRPr lang="en-US"/>
        </a:p>
      </dgm:t>
    </dgm:pt>
    <dgm:pt modelId="{00FE0299-C2FD-4A31-AF7B-5C8E6AE58872}" type="sibTrans" cxnId="{AA9754BF-7854-4BE2-B3E0-8C0BCA36048D}">
      <dgm:prSet/>
      <dgm:spPr/>
      <dgm:t>
        <a:bodyPr/>
        <a:lstStyle/>
        <a:p>
          <a:endParaRPr lang="en-US"/>
        </a:p>
      </dgm:t>
    </dgm:pt>
    <dgm:pt modelId="{37182830-DAD3-44E6-985D-8AB08FB500D1}">
      <dgm:prSet phldrT="[Text]" custT="1"/>
      <dgm:spPr>
        <a:solidFill>
          <a:srgbClr val="00B050"/>
        </a:solidFill>
      </dgm:spPr>
      <dgm:t>
        <a:bodyPr/>
        <a:lstStyle/>
        <a:p>
          <a:pPr algn="ctr"/>
          <a:r>
            <a:rPr lang="en-US" sz="4400" dirty="0" smtClean="0">
              <a:latin typeface="Arial Rounded MT Bold" pitchFamily="34" charset="0"/>
            </a:rPr>
            <a:t>Patience</a:t>
          </a:r>
          <a:endParaRPr lang="en-US" sz="4400" dirty="0">
            <a:latin typeface="Arial Rounded MT Bold" pitchFamily="34" charset="0"/>
          </a:endParaRPr>
        </a:p>
      </dgm:t>
    </dgm:pt>
    <dgm:pt modelId="{F6EF0761-2659-45D6-8A4A-DF132C5A3DA9}" type="parTrans" cxnId="{E8578614-0A4A-4655-8CA5-5C5A2EEEADFF}">
      <dgm:prSet/>
      <dgm:spPr/>
      <dgm:t>
        <a:bodyPr/>
        <a:lstStyle/>
        <a:p>
          <a:endParaRPr lang="en-US"/>
        </a:p>
      </dgm:t>
    </dgm:pt>
    <dgm:pt modelId="{0D13FED6-4763-4852-9685-E741A8943716}" type="sibTrans" cxnId="{E8578614-0A4A-4655-8CA5-5C5A2EEEADFF}">
      <dgm:prSet/>
      <dgm:spPr/>
      <dgm:t>
        <a:bodyPr/>
        <a:lstStyle/>
        <a:p>
          <a:endParaRPr lang="en-US"/>
        </a:p>
      </dgm:t>
    </dgm:pt>
    <dgm:pt modelId="{78A541AA-AF8B-43B4-873B-DCE58CFEF41F}" type="pres">
      <dgm:prSet presAssocID="{9B8D0626-AC8F-4D16-8C9A-A45FC1B425CF}" presName="linear" presStyleCnt="0">
        <dgm:presLayoutVars>
          <dgm:dir/>
          <dgm:animLvl val="lvl"/>
          <dgm:resizeHandles val="exact"/>
        </dgm:presLayoutVars>
      </dgm:prSet>
      <dgm:spPr/>
      <dgm:t>
        <a:bodyPr/>
        <a:lstStyle/>
        <a:p>
          <a:endParaRPr lang="en-US"/>
        </a:p>
      </dgm:t>
    </dgm:pt>
    <dgm:pt modelId="{F5D5968A-D3AC-49DF-81C8-E12C7C2D7358}" type="pres">
      <dgm:prSet presAssocID="{8BA67BAF-12AF-4069-AFBF-892E926A2D1B}" presName="parentLin" presStyleCnt="0"/>
      <dgm:spPr/>
    </dgm:pt>
    <dgm:pt modelId="{EB1347D2-C8F8-4CD6-A7A0-655666DE8DC7}" type="pres">
      <dgm:prSet presAssocID="{8BA67BAF-12AF-4069-AFBF-892E926A2D1B}" presName="parentLeftMargin" presStyleLbl="node1" presStyleIdx="0" presStyleCnt="3"/>
      <dgm:spPr/>
      <dgm:t>
        <a:bodyPr/>
        <a:lstStyle/>
        <a:p>
          <a:endParaRPr lang="en-US"/>
        </a:p>
      </dgm:t>
    </dgm:pt>
    <dgm:pt modelId="{A44FF498-BCE3-4EBA-ABC0-8863D97AEEC7}" type="pres">
      <dgm:prSet presAssocID="{8BA67BAF-12AF-4069-AFBF-892E926A2D1B}" presName="parentText" presStyleLbl="node1" presStyleIdx="0" presStyleCnt="3">
        <dgm:presLayoutVars>
          <dgm:chMax val="0"/>
          <dgm:bulletEnabled val="1"/>
        </dgm:presLayoutVars>
      </dgm:prSet>
      <dgm:spPr/>
      <dgm:t>
        <a:bodyPr/>
        <a:lstStyle/>
        <a:p>
          <a:endParaRPr lang="en-US"/>
        </a:p>
      </dgm:t>
    </dgm:pt>
    <dgm:pt modelId="{D520645F-C182-44CD-80A7-ABA02A45574B}" type="pres">
      <dgm:prSet presAssocID="{8BA67BAF-12AF-4069-AFBF-892E926A2D1B}" presName="negativeSpace" presStyleCnt="0"/>
      <dgm:spPr/>
    </dgm:pt>
    <dgm:pt modelId="{F5F6C292-0C81-4EBC-9E64-30B0778B45A5}" type="pres">
      <dgm:prSet presAssocID="{8BA67BAF-12AF-4069-AFBF-892E926A2D1B}" presName="childText" presStyleLbl="conFgAcc1" presStyleIdx="0" presStyleCnt="3">
        <dgm:presLayoutVars>
          <dgm:bulletEnabled val="1"/>
        </dgm:presLayoutVars>
      </dgm:prSet>
      <dgm:spPr/>
    </dgm:pt>
    <dgm:pt modelId="{721FB8FA-0E58-4DAC-88AA-2749D9FE2EBD}" type="pres">
      <dgm:prSet presAssocID="{99F01481-8520-42F3-B4E9-BE77339CB248}" presName="spaceBetweenRectangles" presStyleCnt="0"/>
      <dgm:spPr/>
    </dgm:pt>
    <dgm:pt modelId="{A9F11374-55E9-44CE-B0D5-1377203EBCA9}" type="pres">
      <dgm:prSet presAssocID="{552DCF8F-61B4-49DC-9098-99FE239E6F61}" presName="parentLin" presStyleCnt="0"/>
      <dgm:spPr/>
    </dgm:pt>
    <dgm:pt modelId="{6D45822B-14D5-4E53-BB9F-83F822E148C8}" type="pres">
      <dgm:prSet presAssocID="{552DCF8F-61B4-49DC-9098-99FE239E6F61}" presName="parentLeftMargin" presStyleLbl="node1" presStyleIdx="0" presStyleCnt="3"/>
      <dgm:spPr/>
      <dgm:t>
        <a:bodyPr/>
        <a:lstStyle/>
        <a:p>
          <a:endParaRPr lang="en-US"/>
        </a:p>
      </dgm:t>
    </dgm:pt>
    <dgm:pt modelId="{F87EDA40-0C59-46BE-A284-699DC69FD18E}" type="pres">
      <dgm:prSet presAssocID="{552DCF8F-61B4-49DC-9098-99FE239E6F61}" presName="parentText" presStyleLbl="node1" presStyleIdx="1" presStyleCnt="3">
        <dgm:presLayoutVars>
          <dgm:chMax val="0"/>
          <dgm:bulletEnabled val="1"/>
        </dgm:presLayoutVars>
      </dgm:prSet>
      <dgm:spPr/>
      <dgm:t>
        <a:bodyPr/>
        <a:lstStyle/>
        <a:p>
          <a:endParaRPr lang="en-US"/>
        </a:p>
      </dgm:t>
    </dgm:pt>
    <dgm:pt modelId="{B88753FB-2150-42BE-BB5D-7E4EAADD9A57}" type="pres">
      <dgm:prSet presAssocID="{552DCF8F-61B4-49DC-9098-99FE239E6F61}" presName="negativeSpace" presStyleCnt="0"/>
      <dgm:spPr/>
    </dgm:pt>
    <dgm:pt modelId="{370C9D34-9C51-45D3-A036-726FE4BC0F04}" type="pres">
      <dgm:prSet presAssocID="{552DCF8F-61B4-49DC-9098-99FE239E6F61}" presName="childText" presStyleLbl="conFgAcc1" presStyleIdx="1" presStyleCnt="3" custLinFactNeighborX="-3150" custLinFactNeighborY="13660">
        <dgm:presLayoutVars>
          <dgm:bulletEnabled val="1"/>
        </dgm:presLayoutVars>
      </dgm:prSet>
      <dgm:spPr/>
    </dgm:pt>
    <dgm:pt modelId="{5C53B12F-AE97-439E-94A8-64F0ABD7E360}" type="pres">
      <dgm:prSet presAssocID="{00FE0299-C2FD-4A31-AF7B-5C8E6AE58872}" presName="spaceBetweenRectangles" presStyleCnt="0"/>
      <dgm:spPr/>
    </dgm:pt>
    <dgm:pt modelId="{5F8F0983-C628-4497-9300-B26C0ABA42CE}" type="pres">
      <dgm:prSet presAssocID="{37182830-DAD3-44E6-985D-8AB08FB500D1}" presName="parentLin" presStyleCnt="0"/>
      <dgm:spPr/>
    </dgm:pt>
    <dgm:pt modelId="{B5BA873F-128A-4493-BF05-599FEB28408D}" type="pres">
      <dgm:prSet presAssocID="{37182830-DAD3-44E6-985D-8AB08FB500D1}" presName="parentLeftMargin" presStyleLbl="node1" presStyleIdx="1" presStyleCnt="3"/>
      <dgm:spPr/>
      <dgm:t>
        <a:bodyPr/>
        <a:lstStyle/>
        <a:p>
          <a:endParaRPr lang="en-US"/>
        </a:p>
      </dgm:t>
    </dgm:pt>
    <dgm:pt modelId="{8BA31425-1EA6-4565-91B6-FBC6BF1F7655}" type="pres">
      <dgm:prSet presAssocID="{37182830-DAD3-44E6-985D-8AB08FB500D1}" presName="parentText" presStyleLbl="node1" presStyleIdx="2" presStyleCnt="3">
        <dgm:presLayoutVars>
          <dgm:chMax val="0"/>
          <dgm:bulletEnabled val="1"/>
        </dgm:presLayoutVars>
      </dgm:prSet>
      <dgm:spPr/>
      <dgm:t>
        <a:bodyPr/>
        <a:lstStyle/>
        <a:p>
          <a:endParaRPr lang="en-US"/>
        </a:p>
      </dgm:t>
    </dgm:pt>
    <dgm:pt modelId="{4DC55408-F4F1-416D-A7F5-E5C04C42241F}" type="pres">
      <dgm:prSet presAssocID="{37182830-DAD3-44E6-985D-8AB08FB500D1}" presName="negativeSpace" presStyleCnt="0"/>
      <dgm:spPr/>
    </dgm:pt>
    <dgm:pt modelId="{BACFA5B6-E5C6-449C-9FCB-B912B9FB7DEF}" type="pres">
      <dgm:prSet presAssocID="{37182830-DAD3-44E6-985D-8AB08FB500D1}" presName="childText" presStyleLbl="conFgAcc1" presStyleIdx="2" presStyleCnt="3">
        <dgm:presLayoutVars>
          <dgm:bulletEnabled val="1"/>
        </dgm:presLayoutVars>
      </dgm:prSet>
      <dgm:spPr/>
    </dgm:pt>
  </dgm:ptLst>
  <dgm:cxnLst>
    <dgm:cxn modelId="{3C963EE0-7845-4768-8BB4-AB2F8231BF7D}" type="presOf" srcId="{552DCF8F-61B4-49DC-9098-99FE239E6F61}" destId="{6D45822B-14D5-4E53-BB9F-83F822E148C8}" srcOrd="0" destOrd="0" presId="urn:microsoft.com/office/officeart/2005/8/layout/list1"/>
    <dgm:cxn modelId="{E8578614-0A4A-4655-8CA5-5C5A2EEEADFF}" srcId="{9B8D0626-AC8F-4D16-8C9A-A45FC1B425CF}" destId="{37182830-DAD3-44E6-985D-8AB08FB500D1}" srcOrd="2" destOrd="0" parTransId="{F6EF0761-2659-45D6-8A4A-DF132C5A3DA9}" sibTransId="{0D13FED6-4763-4852-9685-E741A8943716}"/>
    <dgm:cxn modelId="{E2E82673-4041-40DA-A6CD-11C57EEF5E08}" type="presOf" srcId="{37182830-DAD3-44E6-985D-8AB08FB500D1}" destId="{B5BA873F-128A-4493-BF05-599FEB28408D}" srcOrd="0" destOrd="0" presId="urn:microsoft.com/office/officeart/2005/8/layout/list1"/>
    <dgm:cxn modelId="{3BED27E5-18C2-4F54-BB0E-7E0D7FF4BE73}" srcId="{9B8D0626-AC8F-4D16-8C9A-A45FC1B425CF}" destId="{8BA67BAF-12AF-4069-AFBF-892E926A2D1B}" srcOrd="0" destOrd="0" parTransId="{B04EA878-57D6-4E49-B15E-1C58386892C8}" sibTransId="{99F01481-8520-42F3-B4E9-BE77339CB248}"/>
    <dgm:cxn modelId="{3CA4D7C5-06A8-4C41-BBB9-C660DF610EBA}" type="presOf" srcId="{9B8D0626-AC8F-4D16-8C9A-A45FC1B425CF}" destId="{78A541AA-AF8B-43B4-873B-DCE58CFEF41F}" srcOrd="0" destOrd="0" presId="urn:microsoft.com/office/officeart/2005/8/layout/list1"/>
    <dgm:cxn modelId="{96487714-CE0B-4E9F-8BC2-DD041535D471}" type="presOf" srcId="{8BA67BAF-12AF-4069-AFBF-892E926A2D1B}" destId="{A44FF498-BCE3-4EBA-ABC0-8863D97AEEC7}" srcOrd="1" destOrd="0" presId="urn:microsoft.com/office/officeart/2005/8/layout/list1"/>
    <dgm:cxn modelId="{5653F20E-3A80-4DA7-BDB3-12E1ACA6842D}" type="presOf" srcId="{8BA67BAF-12AF-4069-AFBF-892E926A2D1B}" destId="{EB1347D2-C8F8-4CD6-A7A0-655666DE8DC7}" srcOrd="0" destOrd="0" presId="urn:microsoft.com/office/officeart/2005/8/layout/list1"/>
    <dgm:cxn modelId="{97C97522-1A27-4C05-B105-C3E893F4FCA3}" type="presOf" srcId="{37182830-DAD3-44E6-985D-8AB08FB500D1}" destId="{8BA31425-1EA6-4565-91B6-FBC6BF1F7655}" srcOrd="1" destOrd="0" presId="urn:microsoft.com/office/officeart/2005/8/layout/list1"/>
    <dgm:cxn modelId="{AA9754BF-7854-4BE2-B3E0-8C0BCA36048D}" srcId="{9B8D0626-AC8F-4D16-8C9A-A45FC1B425CF}" destId="{552DCF8F-61B4-49DC-9098-99FE239E6F61}" srcOrd="1" destOrd="0" parTransId="{0F394126-FC35-4CCD-990F-53CB1617E483}" sibTransId="{00FE0299-C2FD-4A31-AF7B-5C8E6AE58872}"/>
    <dgm:cxn modelId="{0808C3A3-7237-4032-9FA2-F99E65970579}" type="presOf" srcId="{552DCF8F-61B4-49DC-9098-99FE239E6F61}" destId="{F87EDA40-0C59-46BE-A284-699DC69FD18E}" srcOrd="1" destOrd="0" presId="urn:microsoft.com/office/officeart/2005/8/layout/list1"/>
    <dgm:cxn modelId="{5328D8B5-693F-46C6-B3CD-440F3BE4BD34}" type="presParOf" srcId="{78A541AA-AF8B-43B4-873B-DCE58CFEF41F}" destId="{F5D5968A-D3AC-49DF-81C8-E12C7C2D7358}" srcOrd="0" destOrd="0" presId="urn:microsoft.com/office/officeart/2005/8/layout/list1"/>
    <dgm:cxn modelId="{97FF853A-DA32-44AA-9455-F70741DDD1DC}" type="presParOf" srcId="{F5D5968A-D3AC-49DF-81C8-E12C7C2D7358}" destId="{EB1347D2-C8F8-4CD6-A7A0-655666DE8DC7}" srcOrd="0" destOrd="0" presId="urn:microsoft.com/office/officeart/2005/8/layout/list1"/>
    <dgm:cxn modelId="{BAF64413-383D-4E30-AD6C-CCD8D6BCFFE8}" type="presParOf" srcId="{F5D5968A-D3AC-49DF-81C8-E12C7C2D7358}" destId="{A44FF498-BCE3-4EBA-ABC0-8863D97AEEC7}" srcOrd="1" destOrd="0" presId="urn:microsoft.com/office/officeart/2005/8/layout/list1"/>
    <dgm:cxn modelId="{0B98466B-1797-43DA-B5C5-7061AC091034}" type="presParOf" srcId="{78A541AA-AF8B-43B4-873B-DCE58CFEF41F}" destId="{D520645F-C182-44CD-80A7-ABA02A45574B}" srcOrd="1" destOrd="0" presId="urn:microsoft.com/office/officeart/2005/8/layout/list1"/>
    <dgm:cxn modelId="{0B931F4F-DCD4-4B34-A791-FC2EEB4E8399}" type="presParOf" srcId="{78A541AA-AF8B-43B4-873B-DCE58CFEF41F}" destId="{F5F6C292-0C81-4EBC-9E64-30B0778B45A5}" srcOrd="2" destOrd="0" presId="urn:microsoft.com/office/officeart/2005/8/layout/list1"/>
    <dgm:cxn modelId="{AE9551E5-3208-417A-9659-4EA9A0801742}" type="presParOf" srcId="{78A541AA-AF8B-43B4-873B-DCE58CFEF41F}" destId="{721FB8FA-0E58-4DAC-88AA-2749D9FE2EBD}" srcOrd="3" destOrd="0" presId="urn:microsoft.com/office/officeart/2005/8/layout/list1"/>
    <dgm:cxn modelId="{9A82BBB4-5A8C-4A02-8FA4-8D7667EDFCFA}" type="presParOf" srcId="{78A541AA-AF8B-43B4-873B-DCE58CFEF41F}" destId="{A9F11374-55E9-44CE-B0D5-1377203EBCA9}" srcOrd="4" destOrd="0" presId="urn:microsoft.com/office/officeart/2005/8/layout/list1"/>
    <dgm:cxn modelId="{B98C50C3-5363-4372-9843-AAA57A196DC8}" type="presParOf" srcId="{A9F11374-55E9-44CE-B0D5-1377203EBCA9}" destId="{6D45822B-14D5-4E53-BB9F-83F822E148C8}" srcOrd="0" destOrd="0" presId="urn:microsoft.com/office/officeart/2005/8/layout/list1"/>
    <dgm:cxn modelId="{1F9D7133-5C82-43A4-A0F6-9745F77AD4C3}" type="presParOf" srcId="{A9F11374-55E9-44CE-B0D5-1377203EBCA9}" destId="{F87EDA40-0C59-46BE-A284-699DC69FD18E}" srcOrd="1" destOrd="0" presId="urn:microsoft.com/office/officeart/2005/8/layout/list1"/>
    <dgm:cxn modelId="{5C603849-49F2-4571-AB00-18B6C0285A68}" type="presParOf" srcId="{78A541AA-AF8B-43B4-873B-DCE58CFEF41F}" destId="{B88753FB-2150-42BE-BB5D-7E4EAADD9A57}" srcOrd="5" destOrd="0" presId="urn:microsoft.com/office/officeart/2005/8/layout/list1"/>
    <dgm:cxn modelId="{A3B54C8C-FCC2-423B-9263-0EB269E0BD6B}" type="presParOf" srcId="{78A541AA-AF8B-43B4-873B-DCE58CFEF41F}" destId="{370C9D34-9C51-45D3-A036-726FE4BC0F04}" srcOrd="6" destOrd="0" presId="urn:microsoft.com/office/officeart/2005/8/layout/list1"/>
    <dgm:cxn modelId="{873A2E48-B257-4BB9-AC92-3D1033E52A09}" type="presParOf" srcId="{78A541AA-AF8B-43B4-873B-DCE58CFEF41F}" destId="{5C53B12F-AE97-439E-94A8-64F0ABD7E360}" srcOrd="7" destOrd="0" presId="urn:microsoft.com/office/officeart/2005/8/layout/list1"/>
    <dgm:cxn modelId="{91903C48-F881-4DB0-B5B3-9EF117AD2622}" type="presParOf" srcId="{78A541AA-AF8B-43B4-873B-DCE58CFEF41F}" destId="{5F8F0983-C628-4497-9300-B26C0ABA42CE}" srcOrd="8" destOrd="0" presId="urn:microsoft.com/office/officeart/2005/8/layout/list1"/>
    <dgm:cxn modelId="{610A85ED-4AAF-425C-99F9-BE8C2A39DE24}" type="presParOf" srcId="{5F8F0983-C628-4497-9300-B26C0ABA42CE}" destId="{B5BA873F-128A-4493-BF05-599FEB28408D}" srcOrd="0" destOrd="0" presId="urn:microsoft.com/office/officeart/2005/8/layout/list1"/>
    <dgm:cxn modelId="{456A21C7-7E4C-4064-8B3C-E6B40D595CC9}" type="presParOf" srcId="{5F8F0983-C628-4497-9300-B26C0ABA42CE}" destId="{8BA31425-1EA6-4565-91B6-FBC6BF1F7655}" srcOrd="1" destOrd="0" presId="urn:microsoft.com/office/officeart/2005/8/layout/list1"/>
    <dgm:cxn modelId="{B45D0672-1F76-4163-A354-6238260383D6}" type="presParOf" srcId="{78A541AA-AF8B-43B4-873B-DCE58CFEF41F}" destId="{4DC55408-F4F1-416D-A7F5-E5C04C42241F}" srcOrd="9" destOrd="0" presId="urn:microsoft.com/office/officeart/2005/8/layout/list1"/>
    <dgm:cxn modelId="{7C490893-07DC-4F32-A962-BD77C55CFF4D}" type="presParOf" srcId="{78A541AA-AF8B-43B4-873B-DCE58CFEF41F}" destId="{BACFA5B6-E5C6-449C-9FCB-B912B9FB7DE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2E6E5-DB75-46B6-98CD-1EFF8703AF04}">
      <dsp:nvSpPr>
        <dsp:cNvPr id="0" name=""/>
        <dsp:cNvSpPr/>
      </dsp:nvSpPr>
      <dsp:spPr>
        <a:xfrm>
          <a:off x="0" y="0"/>
          <a:ext cx="9601200" cy="5029199"/>
        </a:xfrm>
        <a:prstGeom prst="roundRect">
          <a:avLst>
            <a:gd name="adj" fmla="val 85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3903218" numCol="1" spcCol="1270" anchor="t" anchorCtr="0">
          <a:noAutofit/>
        </a:bodyPr>
        <a:lstStyle/>
        <a:p>
          <a:pPr lvl="0" algn="l" defTabSz="1955800">
            <a:lnSpc>
              <a:spcPct val="90000"/>
            </a:lnSpc>
            <a:spcBef>
              <a:spcPct val="0"/>
            </a:spcBef>
            <a:spcAft>
              <a:spcPct val="35000"/>
            </a:spcAft>
          </a:pPr>
          <a:r>
            <a:rPr lang="en-US" sz="4400" kern="1200" dirty="0"/>
            <a:t>Artificial Intelligence</a:t>
          </a:r>
        </a:p>
      </dsp:txBody>
      <dsp:txXfrm>
        <a:off x="125205" y="125205"/>
        <a:ext cx="9350790" cy="4778789"/>
      </dsp:txXfrm>
    </dsp:sp>
    <dsp:sp modelId="{3CA76CEE-E512-4289-BA9B-1702130FFF10}">
      <dsp:nvSpPr>
        <dsp:cNvPr id="0" name=""/>
        <dsp:cNvSpPr/>
      </dsp:nvSpPr>
      <dsp:spPr>
        <a:xfrm>
          <a:off x="240030" y="1257299"/>
          <a:ext cx="1440180" cy="1724121"/>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Narrow AI</a:t>
          </a:r>
          <a:endParaRPr lang="en-US" sz="1800" kern="1200" dirty="0"/>
        </a:p>
      </dsp:txBody>
      <dsp:txXfrm>
        <a:off x="284321" y="1301590"/>
        <a:ext cx="1351598" cy="1635539"/>
      </dsp:txXfrm>
    </dsp:sp>
    <dsp:sp modelId="{8D835737-0BC3-4190-A840-2EF2CBFAC018}">
      <dsp:nvSpPr>
        <dsp:cNvPr id="0" name=""/>
        <dsp:cNvSpPr/>
      </dsp:nvSpPr>
      <dsp:spPr>
        <a:xfrm>
          <a:off x="240030" y="3051953"/>
          <a:ext cx="1440180" cy="1724121"/>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177917"/>
              <a:satOff val="-3977"/>
              <a:lumOff val="-3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General Intelligence</a:t>
          </a:r>
        </a:p>
      </dsp:txBody>
      <dsp:txXfrm>
        <a:off x="284321" y="3096244"/>
        <a:ext cx="1351598" cy="1635539"/>
      </dsp:txXfrm>
    </dsp:sp>
    <dsp:sp modelId="{D04B0BAF-E411-47D3-A00B-3AEAE22848A5}">
      <dsp:nvSpPr>
        <dsp:cNvPr id="0" name=""/>
        <dsp:cNvSpPr/>
      </dsp:nvSpPr>
      <dsp:spPr>
        <a:xfrm>
          <a:off x="1920240" y="1257299"/>
          <a:ext cx="7440930" cy="3520440"/>
        </a:xfrm>
        <a:prstGeom prst="roundRect">
          <a:avLst>
            <a:gd name="adj" fmla="val 10500"/>
          </a:avLst>
        </a:prstGeom>
        <a:solidFill>
          <a:schemeClr val="accent2">
            <a:hueOff val="444793"/>
            <a:satOff val="-9942"/>
            <a:lumOff val="-9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2235479" numCol="1" spcCol="1270" anchor="t" anchorCtr="0">
          <a:noAutofit/>
        </a:bodyPr>
        <a:lstStyle/>
        <a:p>
          <a:pPr lvl="0" algn="l" defTabSz="1955800">
            <a:lnSpc>
              <a:spcPct val="90000"/>
            </a:lnSpc>
            <a:spcBef>
              <a:spcPct val="0"/>
            </a:spcBef>
            <a:spcAft>
              <a:spcPct val="35000"/>
            </a:spcAft>
          </a:pPr>
          <a:r>
            <a:rPr lang="en-US" sz="4400" kern="1200" dirty="0"/>
            <a:t>Machine Learning</a:t>
          </a:r>
        </a:p>
      </dsp:txBody>
      <dsp:txXfrm>
        <a:off x="2028506" y="1365565"/>
        <a:ext cx="7224398" cy="3303908"/>
      </dsp:txXfrm>
    </dsp:sp>
    <dsp:sp modelId="{F7B463A6-5406-479B-B8ED-FB463D9F901C}">
      <dsp:nvSpPr>
        <dsp:cNvPr id="0" name=""/>
        <dsp:cNvSpPr/>
      </dsp:nvSpPr>
      <dsp:spPr>
        <a:xfrm>
          <a:off x="2106263" y="2489454"/>
          <a:ext cx="1488186" cy="976543"/>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355834"/>
              <a:satOff val="-7953"/>
              <a:lumOff val="-7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Data Mining</a:t>
          </a:r>
        </a:p>
      </dsp:txBody>
      <dsp:txXfrm>
        <a:off x="2136295" y="2519486"/>
        <a:ext cx="1428122" cy="916479"/>
      </dsp:txXfrm>
    </dsp:sp>
    <dsp:sp modelId="{06C97489-4D39-400E-A5BB-4085BA3D3DF3}">
      <dsp:nvSpPr>
        <dsp:cNvPr id="0" name=""/>
        <dsp:cNvSpPr/>
      </dsp:nvSpPr>
      <dsp:spPr>
        <a:xfrm>
          <a:off x="2106263" y="3535475"/>
          <a:ext cx="1488186" cy="976543"/>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533752"/>
              <a:satOff val="-11930"/>
              <a:lumOff val="-11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NLP</a:t>
          </a:r>
        </a:p>
      </dsp:txBody>
      <dsp:txXfrm>
        <a:off x="2136295" y="3565507"/>
        <a:ext cx="1428122" cy="916479"/>
      </dsp:txXfrm>
    </dsp:sp>
    <dsp:sp modelId="{D3059EF3-57A4-44B7-B4FF-B92EC84CC746}">
      <dsp:nvSpPr>
        <dsp:cNvPr id="0" name=""/>
        <dsp:cNvSpPr/>
      </dsp:nvSpPr>
      <dsp:spPr>
        <a:xfrm>
          <a:off x="3792474" y="2514599"/>
          <a:ext cx="5328666" cy="2011680"/>
        </a:xfrm>
        <a:prstGeom prst="roundRect">
          <a:avLst>
            <a:gd name="adj" fmla="val 10500"/>
          </a:avLst>
        </a:prstGeom>
        <a:solidFill>
          <a:schemeClr val="accent2">
            <a:hueOff val="889586"/>
            <a:satOff val="-19883"/>
            <a:lumOff val="-18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135482" numCol="1" spcCol="1270" anchor="t" anchorCtr="0">
          <a:noAutofit/>
        </a:bodyPr>
        <a:lstStyle/>
        <a:p>
          <a:pPr lvl="0" algn="l" defTabSz="1955800">
            <a:lnSpc>
              <a:spcPct val="90000"/>
            </a:lnSpc>
            <a:spcBef>
              <a:spcPct val="0"/>
            </a:spcBef>
            <a:spcAft>
              <a:spcPct val="35000"/>
            </a:spcAft>
          </a:pPr>
          <a:r>
            <a:rPr lang="en-US" sz="4400" kern="1200" dirty="0"/>
            <a:t>Deep Learning</a:t>
          </a:r>
        </a:p>
      </dsp:txBody>
      <dsp:txXfrm>
        <a:off x="3854340" y="2576465"/>
        <a:ext cx="5204934" cy="1887948"/>
      </dsp:txXfrm>
    </dsp:sp>
    <dsp:sp modelId="{00426460-1CB9-4CFC-96E0-F725646A2613}">
      <dsp:nvSpPr>
        <dsp:cNvPr id="0" name=""/>
        <dsp:cNvSpPr/>
      </dsp:nvSpPr>
      <dsp:spPr>
        <a:xfrm>
          <a:off x="3925690" y="3419856"/>
          <a:ext cx="2494039" cy="905255"/>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711669"/>
              <a:satOff val="-15906"/>
              <a:lumOff val="-15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Image Processing</a:t>
          </a:r>
        </a:p>
      </dsp:txBody>
      <dsp:txXfrm>
        <a:off x="3953530" y="3447696"/>
        <a:ext cx="2438359" cy="849575"/>
      </dsp:txXfrm>
    </dsp:sp>
    <dsp:sp modelId="{BB632349-38CB-4294-ADF9-F9DB358010CE}">
      <dsp:nvSpPr>
        <dsp:cNvPr id="0" name=""/>
        <dsp:cNvSpPr/>
      </dsp:nvSpPr>
      <dsp:spPr>
        <a:xfrm>
          <a:off x="6490684" y="3419856"/>
          <a:ext cx="2494039" cy="905255"/>
        </a:xfrm>
        <a:prstGeom prst="roundRect">
          <a:avLst>
            <a:gd name="adj" fmla="val 10500"/>
          </a:avLst>
        </a:prstGeom>
        <a:solidFill>
          <a:schemeClr val="lt1">
            <a:alpha val="90000"/>
            <a:hueOff val="0"/>
            <a:satOff val="0"/>
            <a:lumOff val="0"/>
            <a:alphaOff val="0"/>
          </a:schemeClr>
        </a:solidFill>
        <a:ln w="25400" cap="flat" cmpd="sng" algn="ctr">
          <a:solidFill>
            <a:schemeClr val="accent2">
              <a:hueOff val="889586"/>
              <a:satOff val="-19883"/>
              <a:lumOff val="-188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Voice Recognition</a:t>
          </a:r>
        </a:p>
      </dsp:txBody>
      <dsp:txXfrm>
        <a:off x="6518524" y="3447696"/>
        <a:ext cx="2438359" cy="8495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6C292-0C81-4EBC-9E64-30B0778B45A5}">
      <dsp:nvSpPr>
        <dsp:cNvPr id="0" name=""/>
        <dsp:cNvSpPr/>
      </dsp:nvSpPr>
      <dsp:spPr>
        <a:xfrm>
          <a:off x="0" y="525419"/>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4FF498-BCE3-4EBA-ABC0-8863D97AEEC7}">
      <dsp:nvSpPr>
        <dsp:cNvPr id="0" name=""/>
        <dsp:cNvSpPr/>
      </dsp:nvSpPr>
      <dsp:spPr>
        <a:xfrm>
          <a:off x="342606" y="38339"/>
          <a:ext cx="4796484" cy="974160"/>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2133600">
            <a:lnSpc>
              <a:spcPct val="90000"/>
            </a:lnSpc>
            <a:spcBef>
              <a:spcPct val="0"/>
            </a:spcBef>
            <a:spcAft>
              <a:spcPct val="35000"/>
            </a:spcAft>
          </a:pPr>
          <a:r>
            <a:rPr lang="en-US" sz="4800" kern="1200" dirty="0" smtClean="0">
              <a:latin typeface="Arial Rounded MT Bold" pitchFamily="34" charset="0"/>
            </a:rPr>
            <a:t>Probability</a:t>
          </a:r>
          <a:endParaRPr lang="en-US" sz="4800" kern="1200" dirty="0">
            <a:latin typeface="Arial Rounded MT Bold" pitchFamily="34" charset="0"/>
          </a:endParaRPr>
        </a:p>
      </dsp:txBody>
      <dsp:txXfrm>
        <a:off x="390161" y="85894"/>
        <a:ext cx="4701374" cy="879050"/>
      </dsp:txXfrm>
    </dsp:sp>
    <dsp:sp modelId="{370C9D34-9C51-45D3-A036-726FE4BC0F04}">
      <dsp:nvSpPr>
        <dsp:cNvPr id="0" name=""/>
        <dsp:cNvSpPr/>
      </dsp:nvSpPr>
      <dsp:spPr>
        <a:xfrm>
          <a:off x="0" y="2046642"/>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7EDA40-0C59-46BE-A284-699DC69FD18E}">
      <dsp:nvSpPr>
        <dsp:cNvPr id="0" name=""/>
        <dsp:cNvSpPr/>
      </dsp:nvSpPr>
      <dsp:spPr>
        <a:xfrm>
          <a:off x="342606" y="1535219"/>
          <a:ext cx="4796484" cy="974160"/>
        </a:xfrm>
        <a:prstGeom prst="round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2133600">
            <a:lnSpc>
              <a:spcPct val="90000"/>
            </a:lnSpc>
            <a:spcBef>
              <a:spcPct val="0"/>
            </a:spcBef>
            <a:spcAft>
              <a:spcPct val="35000"/>
            </a:spcAft>
          </a:pPr>
          <a:r>
            <a:rPr lang="en-US" sz="4800" kern="1200" dirty="0" smtClean="0">
              <a:latin typeface="Arial Rounded MT Bold" pitchFamily="34" charset="0"/>
            </a:rPr>
            <a:t>Passion</a:t>
          </a:r>
          <a:endParaRPr lang="en-US" sz="4800" kern="1200" dirty="0">
            <a:latin typeface="Arial Rounded MT Bold" pitchFamily="34" charset="0"/>
          </a:endParaRPr>
        </a:p>
      </dsp:txBody>
      <dsp:txXfrm>
        <a:off x="390161" y="1582774"/>
        <a:ext cx="4701374" cy="879050"/>
      </dsp:txXfrm>
    </dsp:sp>
    <dsp:sp modelId="{BACFA5B6-E5C6-449C-9FCB-B912B9FB7DEF}">
      <dsp:nvSpPr>
        <dsp:cNvPr id="0" name=""/>
        <dsp:cNvSpPr/>
      </dsp:nvSpPr>
      <dsp:spPr>
        <a:xfrm>
          <a:off x="0" y="3519180"/>
          <a:ext cx="6852120"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A31425-1EA6-4565-91B6-FBC6BF1F7655}">
      <dsp:nvSpPr>
        <dsp:cNvPr id="0" name=""/>
        <dsp:cNvSpPr/>
      </dsp:nvSpPr>
      <dsp:spPr>
        <a:xfrm>
          <a:off x="342606" y="3032099"/>
          <a:ext cx="4796484" cy="97416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296" tIns="0" rIns="181296" bIns="0" numCol="1" spcCol="1270" anchor="ctr" anchorCtr="0">
          <a:noAutofit/>
        </a:bodyPr>
        <a:lstStyle/>
        <a:p>
          <a:pPr lvl="0" algn="ctr" defTabSz="1955800">
            <a:lnSpc>
              <a:spcPct val="90000"/>
            </a:lnSpc>
            <a:spcBef>
              <a:spcPct val="0"/>
            </a:spcBef>
            <a:spcAft>
              <a:spcPct val="35000"/>
            </a:spcAft>
          </a:pPr>
          <a:r>
            <a:rPr lang="en-US" sz="4400" kern="1200" dirty="0" smtClean="0">
              <a:latin typeface="Arial Rounded MT Bold" pitchFamily="34" charset="0"/>
            </a:rPr>
            <a:t>Patience</a:t>
          </a:r>
          <a:endParaRPr lang="en-US" sz="4400" kern="1200" dirty="0">
            <a:latin typeface="Arial Rounded MT Bold" pitchFamily="34" charset="0"/>
          </a:endParaRPr>
        </a:p>
      </dsp:txBody>
      <dsp:txXfrm>
        <a:off x="390161" y="3079654"/>
        <a:ext cx="4701374" cy="879050"/>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9/28/2019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270255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Machine Learning,</a:t>
            </a:r>
            <a:r>
              <a:rPr lang="en-US" baseline="0" dirty="0" smtClean="0"/>
              <a:t> Deep Learning was no longer academic concept but come to real life</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a:t>
            </a:r>
            <a:r>
              <a:rPr lang="en-US" smtClean="0"/>
              <a:t>Machine Learning</a:t>
            </a:r>
            <a:r>
              <a:rPr lang="en-US" dirty="0" smtClean="0"/>
              <a:t>,</a:t>
            </a:r>
            <a:r>
              <a:rPr lang="en-US" baseline="0" dirty="0" smtClean="0"/>
              <a:t> Deep Learning was no longer academic </a:t>
            </a:r>
            <a:r>
              <a:rPr lang="en-US" baseline="0" smtClean="0"/>
              <a:t>concept but come to real life</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So </a:t>
            </a:r>
            <a:r>
              <a:rPr lang="en-US" dirty="0" smtClean="0"/>
              <a:t>many low hanging</a:t>
            </a:r>
            <a:r>
              <a:rPr lang="en-US" baseline="0" dirty="0" smtClean="0"/>
              <a:t> fruit and no longer require PhD in </a:t>
            </a:r>
            <a:r>
              <a:rPr lang="en-US" baseline="0" dirty="0" err="1" smtClean="0"/>
              <a:t>Mathemeatics</a:t>
            </a:r>
            <a:r>
              <a:rPr lang="en-US" baseline="0" dirty="0" smtClean="0"/>
              <a:t> or in statistics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not making complex </a:t>
            </a:r>
            <a:r>
              <a:rPr lang="en-US" smtClean="0"/>
              <a:t>models but IMPACT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MG data </a:t>
            </a:r>
            <a:r>
              <a:rPr lang="en-US" dirty="0" err="1" smtClean="0"/>
              <a:t>sceintiest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Amazon Tier 2 data scientist</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47</a:t>
            </a:fld>
            <a:endParaRPr lang="en-US"/>
          </a:p>
        </p:txBody>
      </p:sp>
    </p:spTree>
    <p:extLst>
      <p:ext uri="{BB962C8B-B14F-4D97-AF65-F5344CB8AC3E}">
        <p14:creationId xmlns:p14="http://schemas.microsoft.com/office/powerpoint/2010/main" val="1940310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48</a:t>
            </a:fld>
            <a:endParaRPr lang="en-US"/>
          </a:p>
        </p:txBody>
      </p:sp>
    </p:spTree>
    <p:extLst>
      <p:ext uri="{BB962C8B-B14F-4D97-AF65-F5344CB8AC3E}">
        <p14:creationId xmlns:p14="http://schemas.microsoft.com/office/powerpoint/2010/main" val="1940310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53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66</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67</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68</a:t>
            </a:fld>
            <a:endParaRPr lang="en-US"/>
          </a:p>
        </p:txBody>
      </p:sp>
    </p:spTree>
    <p:extLst>
      <p:ext uri="{BB962C8B-B14F-4D97-AF65-F5344CB8AC3E}">
        <p14:creationId xmlns:p14="http://schemas.microsoft.com/office/powerpoint/2010/main" val="165516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69</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70</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71</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72</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73</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74</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75</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76</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77</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78</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79</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80</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Arthur_Samue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7" name="CustomShape 2"/>
          <p:cNvSpPr/>
          <p:nvPr/>
        </p:nvSpPr>
        <p:spPr>
          <a:xfrm>
            <a:off x="5106360" y="2890321"/>
            <a:ext cx="5637840" cy="91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spcBef>
                <a:spcPts val="799"/>
              </a:spcBef>
            </a:pPr>
            <a:r>
              <a:rPr lang="en-IN" sz="5400" b="1" strike="noStrike" spc="-1" dirty="0" smtClean="0">
                <a:solidFill>
                  <a:srgbClr val="16165D"/>
                </a:solidFill>
                <a:latin typeface="Agency FB" pitchFamily="34" charset="0"/>
                <a:ea typeface="DejaVu Sans"/>
              </a:rPr>
              <a:t>Data Science/Machine </a:t>
            </a:r>
            <a:r>
              <a:rPr lang="en-IN" sz="5400" b="1" strike="noStrike" spc="-1" dirty="0" smtClean="0">
                <a:solidFill>
                  <a:srgbClr val="16165D"/>
                </a:solidFill>
                <a:latin typeface="Agency FB" pitchFamily="34" charset="0"/>
                <a:ea typeface="DejaVu Sans"/>
              </a:rPr>
              <a:t>Learning</a:t>
            </a:r>
            <a:endParaRPr lang="en-IN" sz="5400" b="1" strike="noStrike" spc="-1" dirty="0">
              <a:latin typeface="Agency FB" pitchFamily="34" charset="0"/>
            </a:endParaRPr>
          </a:p>
          <a:p>
            <a:pPr>
              <a:lnSpc>
                <a:spcPct val="100000"/>
              </a:lnSpc>
            </a:pPr>
            <a:r>
              <a:rPr lang="en-IN" sz="2400" b="0" strike="noStrike" spc="-1" dirty="0">
                <a:solidFill>
                  <a:srgbClr val="808080"/>
                </a:solidFill>
                <a:latin typeface="Agency FB" pitchFamily="34" charset="0"/>
                <a:ea typeface="DejaVu Sans"/>
              </a:rPr>
              <a:t>  </a:t>
            </a:r>
            <a:endParaRPr lang="en-IN" sz="2400" b="0" strike="noStrike" spc="-1" dirty="0">
              <a:latin typeface="Agency FB" pitchFamily="34" charset="0"/>
            </a:endParaRPr>
          </a:p>
        </p:txBody>
      </p:sp>
      <p:pic>
        <p:nvPicPr>
          <p:cNvPr id="8" name="Picture Placeholder 1"/>
          <p:cNvPicPr/>
          <p:nvPr/>
        </p:nvPicPr>
        <p:blipFill>
          <a:blip r:embed="rId4"/>
          <a:srcRect t="41" b="41"/>
          <a:stretch/>
        </p:blipFill>
        <p:spPr>
          <a:xfrm>
            <a:off x="2698920" y="2326561"/>
            <a:ext cx="2056320" cy="2055600"/>
          </a:xfrm>
          <a:prstGeom prst="rect">
            <a:avLst/>
          </a:prstGeom>
          <a:solidFill>
            <a:schemeClr val="accent2">
              <a:lumMod val="75000"/>
            </a:schemeClr>
          </a:solidFill>
          <a:ln w="28440">
            <a:noFill/>
          </a:ln>
        </p:spPr>
      </p:pic>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additive="repl">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713" y="2147888"/>
            <a:ext cx="76485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9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685800"/>
            <a:ext cx="6472237" cy="5300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824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34" y="516214"/>
            <a:ext cx="10697904" cy="566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30887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3" y="919163"/>
            <a:ext cx="11268075" cy="501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09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438" y="233363"/>
            <a:ext cx="9001125" cy="639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0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88" y="1004888"/>
            <a:ext cx="8429625"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51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788" y="1947863"/>
            <a:ext cx="797242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59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088" y="1528763"/>
            <a:ext cx="62198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07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63" y="383836"/>
            <a:ext cx="9825037" cy="592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72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8" y="1385888"/>
            <a:ext cx="1170622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1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1985963"/>
            <a:ext cx="85820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94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2090738"/>
            <a:ext cx="48291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28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508719"/>
            <a:ext cx="7453312" cy="567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91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592" y="685800"/>
            <a:ext cx="6643687" cy="518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7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7319" y="912371"/>
            <a:ext cx="9377362" cy="4870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82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35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1204913"/>
            <a:ext cx="92487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01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1495"/>
            <a:ext cx="1057155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269390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91495"/>
            <a:ext cx="10571559"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177095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13" y="685800"/>
            <a:ext cx="10700174"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295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1576388"/>
            <a:ext cx="83534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1947863"/>
            <a:ext cx="11649075"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03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909763"/>
            <a:ext cx="115919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23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8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803" y="221515"/>
            <a:ext cx="9995694" cy="64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Tree>
    <p:extLst>
      <p:ext uri="{BB962C8B-B14F-4D97-AF65-F5344CB8AC3E}">
        <p14:creationId xmlns:p14="http://schemas.microsoft.com/office/powerpoint/2010/main" val="6400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8358" y="391495"/>
            <a:ext cx="6538912" cy="5670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48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519113"/>
            <a:ext cx="837247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010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27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326123"/>
            <a:ext cx="7391400" cy="604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1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8363" y="1290638"/>
            <a:ext cx="7915275"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48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5296" y="914400"/>
            <a:ext cx="7515225"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39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7413" y="757238"/>
            <a:ext cx="7877175"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9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TextBox 2"/>
          <p:cNvSpPr txBox="1"/>
          <p:nvPr/>
        </p:nvSpPr>
        <p:spPr>
          <a:xfrm>
            <a:off x="1676400" y="2507159"/>
            <a:ext cx="9144000" cy="769441"/>
          </a:xfrm>
          <a:prstGeom prst="rect">
            <a:avLst/>
          </a:prstGeom>
          <a:noFill/>
        </p:spPr>
        <p:txBody>
          <a:bodyPr wrap="square" rtlCol="0">
            <a:spAutoFit/>
          </a:bodyPr>
          <a:lstStyle/>
          <a:p>
            <a:r>
              <a:rPr lang="en-US" sz="4400" b="1" dirty="0" smtClean="0"/>
              <a:t>How to become a Data Scientist</a:t>
            </a:r>
            <a:endParaRPr lang="en-US" sz="4400" b="1" dirty="0"/>
          </a:p>
        </p:txBody>
      </p:sp>
    </p:spTree>
    <p:extLst>
      <p:ext uri="{BB962C8B-B14F-4D97-AF65-F5344CB8AC3E}">
        <p14:creationId xmlns:p14="http://schemas.microsoft.com/office/powerpoint/2010/main" val="183205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21064"/>
            <a:ext cx="10912644" cy="42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02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76200"/>
            <a:ext cx="8382000" cy="641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403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2224088"/>
            <a:ext cx="940117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9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00902"/>
            <a:ext cx="8686800" cy="6076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81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3" y="947738"/>
            <a:ext cx="10848975"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85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513" y="2505075"/>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74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972" y="2055076"/>
            <a:ext cx="344805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137" y="4191000"/>
            <a:ext cx="479107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22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p:nvPr/>
        </p:nvPicPr>
        <p:blipFill>
          <a:blip r:embed="rId3"/>
          <a:stretch/>
        </p:blipFill>
        <p:spPr>
          <a:xfrm>
            <a:off x="10515600" y="97191"/>
            <a:ext cx="1524000" cy="588609"/>
          </a:xfrm>
          <a:prstGeom prst="rect">
            <a:avLst/>
          </a:prstGeom>
          <a:ln>
            <a:noFill/>
          </a:ln>
        </p:spPr>
      </p:pic>
      <p:sp>
        <p:nvSpPr>
          <p:cNvPr id="3" name="AutoShape 2" descr="Image result for linked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38" y="1284841"/>
            <a:ext cx="1154452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78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Rectangle 7">
            <a:extLst>
              <a:ext uri="{FF2B5EF4-FFF2-40B4-BE49-F238E27FC236}">
                <a16:creationId xmlns="" xmlns:a16="http://schemas.microsoft.com/office/drawing/2014/main" id="{7AF561B8-0A8B-425D-BDE8-2525CDB6A306}"/>
              </a:ext>
            </a:extLst>
          </p:cNvPr>
          <p:cNvSpPr/>
          <p:nvPr/>
        </p:nvSpPr>
        <p:spPr>
          <a:xfrm>
            <a:off x="2549369" y="585646"/>
            <a:ext cx="9726969" cy="942694"/>
          </a:xfrm>
          <a:prstGeom prst="rect">
            <a:avLst/>
          </a:prstGeom>
        </p:spPr>
        <p:txBody>
          <a:bodyPr wrap="square">
            <a:spAutoFit/>
          </a:bodyPr>
          <a:lstStyle/>
          <a:p>
            <a:r>
              <a:rPr lang="en-US" b="1" dirty="0"/>
              <a:t> </a:t>
            </a:r>
          </a:p>
          <a:p>
            <a:r>
              <a:rPr lang="en-US" b="1" dirty="0"/>
              <a:t> </a:t>
            </a:r>
            <a:endParaRPr lang="en-US" dirty="0"/>
          </a:p>
          <a:p>
            <a:pPr marR="0" lvl="0">
              <a:lnSpc>
                <a:spcPct val="107000"/>
              </a:lnSpc>
              <a:spcBef>
                <a:spcPts val="0"/>
              </a:spcBef>
              <a:spcAft>
                <a:spcPts val="800"/>
              </a:spcAft>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2" descr="Image result for statistics">
            <a:extLst>
              <a:ext uri="{FF2B5EF4-FFF2-40B4-BE49-F238E27FC236}">
                <a16:creationId xmlns="" xmlns:a16="http://schemas.microsoft.com/office/drawing/2014/main" id="{B03E660B-1680-46B7-BE22-F5DF9B0A9D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42014" y="3604807"/>
            <a:ext cx="1801427" cy="18014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integral calculus">
            <a:extLst>
              <a:ext uri="{FF2B5EF4-FFF2-40B4-BE49-F238E27FC236}">
                <a16:creationId xmlns="" xmlns:a16="http://schemas.microsoft.com/office/drawing/2014/main" id="{5ADD9FAD-760E-4519-A7E8-EFA3F3E604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0216" y="1027664"/>
            <a:ext cx="1527384" cy="13419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vector algebra">
            <a:extLst>
              <a:ext uri="{FF2B5EF4-FFF2-40B4-BE49-F238E27FC236}">
                <a16:creationId xmlns="" xmlns:a16="http://schemas.microsoft.com/office/drawing/2014/main" id="{CC86BB21-9029-4D48-96E0-6C7972E3C0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2853" y="1295400"/>
            <a:ext cx="153352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Python logo">
            <a:extLst>
              <a:ext uri="{FF2B5EF4-FFF2-40B4-BE49-F238E27FC236}">
                <a16:creationId xmlns="" xmlns:a16="http://schemas.microsoft.com/office/drawing/2014/main" id="{EE137006-CD6F-45FD-B6E9-2F6E130EAC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5200" y="5239391"/>
            <a:ext cx="3504146" cy="118359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 xmlns:a16="http://schemas.microsoft.com/office/drawing/2014/main" id="{7FE521D8-01F1-4919-B6C1-D030D038563A}"/>
              </a:ext>
            </a:extLst>
          </p:cNvPr>
          <p:cNvSpPr/>
          <p:nvPr/>
        </p:nvSpPr>
        <p:spPr>
          <a:xfrm>
            <a:off x="1081585" y="1540735"/>
            <a:ext cx="6096000" cy="3755259"/>
          </a:xfrm>
          <a:prstGeom prst="rect">
            <a:avLst/>
          </a:prstGeom>
        </p:spPr>
        <p:txBody>
          <a:bodyPr>
            <a:spAutoFit/>
          </a:bodyPr>
          <a:lstStyle/>
          <a:p>
            <a:pPr>
              <a:lnSpc>
                <a:spcPct val="107000"/>
              </a:lnSpc>
              <a:spcAft>
                <a:spcPts val="800"/>
              </a:spcAft>
            </a:pPr>
            <a:r>
              <a:rPr lang="en-US" sz="2400" b="1" dirty="0">
                <a:latin typeface="Agency FB" pitchFamily="34" charset="0"/>
                <a:ea typeface="Calibri" panose="020F0502020204030204" pitchFamily="34" charset="0"/>
                <a:cs typeface="Times New Roman" panose="02020603050405020304" pitchFamily="18" charset="0"/>
              </a:rPr>
              <a:t>Machine Learning Foundations:</a:t>
            </a:r>
            <a:endParaRPr lang="en-US" sz="2400" dirty="0">
              <a:latin typeface="Agency FB"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Mathematics behind </a:t>
            </a:r>
            <a:r>
              <a:rPr lang="en-US" sz="2400" dirty="0">
                <a:latin typeface="Agency FB" pitchFamily="34" charset="0"/>
                <a:ea typeface="Calibri" panose="020F0502020204030204" pitchFamily="34" charset="0"/>
                <a:cs typeface="Times New Roman" panose="02020603050405020304" pitchFamily="18" charset="0"/>
              </a:rPr>
              <a:t>Machine </a:t>
            </a:r>
            <a:r>
              <a:rPr lang="en-US" sz="2400" dirty="0" smtClean="0">
                <a:latin typeface="Agency FB" pitchFamily="34" charset="0"/>
                <a:ea typeface="Calibri" panose="020F0502020204030204" pitchFamily="34" charset="0"/>
                <a:cs typeface="Times New Roman" panose="02020603050405020304" pitchFamily="18" charset="0"/>
              </a:rPr>
              <a:t>Learning</a:t>
            </a:r>
          </a:p>
          <a:p>
            <a:pPr marL="742950" lvl="1" indent="-285750">
              <a:lnSpc>
                <a:spcPct val="107000"/>
              </a:lnSpc>
              <a:buFont typeface="Wingdings" pitchFamily="2" charset="2"/>
              <a:buChar char="§"/>
            </a:pPr>
            <a:r>
              <a:rPr lang="en-US" sz="2400" dirty="0" smtClean="0">
                <a:latin typeface="Agency FB" pitchFamily="34" charset="0"/>
                <a:ea typeface="Calibri" panose="020F0502020204030204" pitchFamily="34" charset="0"/>
                <a:cs typeface="Times New Roman" panose="02020603050405020304" pitchFamily="18" charset="0"/>
              </a:rPr>
              <a:t>Linear Algebra</a:t>
            </a:r>
            <a:endParaRPr lang="en-US" sz="2400" dirty="0">
              <a:latin typeface="Agency FB" pitchFamily="34" charset="0"/>
              <a:ea typeface="Calibri" panose="020F0502020204030204" pitchFamily="34" charset="0"/>
              <a:cs typeface="Times New Roman" panose="02020603050405020304" pitchFamily="18" charset="0"/>
            </a:endParaRPr>
          </a:p>
          <a:p>
            <a:pPr marL="742950" lvl="1" indent="-285750">
              <a:lnSpc>
                <a:spcPct val="107000"/>
              </a:lnSpc>
              <a:buFont typeface="Wingdings" pitchFamily="2" charset="2"/>
              <a:buChar char="§"/>
            </a:pPr>
            <a:r>
              <a:rPr lang="en-US" sz="2400" dirty="0">
                <a:latin typeface="Agency FB" pitchFamily="34" charset="0"/>
                <a:ea typeface="Calibri" panose="020F0502020204030204" pitchFamily="34" charset="0"/>
                <a:cs typeface="Times New Roman" panose="02020603050405020304" pitchFamily="18" charset="0"/>
              </a:rPr>
              <a:t>Functions and </a:t>
            </a:r>
            <a:r>
              <a:rPr lang="en-US" sz="2400" dirty="0" smtClean="0">
                <a:latin typeface="Agency FB" pitchFamily="34" charset="0"/>
                <a:ea typeface="Calibri" panose="020F0502020204030204" pitchFamily="34" charset="0"/>
                <a:cs typeface="Times New Roman" panose="02020603050405020304" pitchFamily="18" charset="0"/>
              </a:rPr>
              <a:t>Graphs</a:t>
            </a:r>
          </a:p>
          <a:p>
            <a:pPr marL="742950" lvl="1" indent="-285750">
              <a:lnSpc>
                <a:spcPct val="107000"/>
              </a:lnSpc>
              <a:buFont typeface="Wingdings" pitchFamily="2" charset="2"/>
              <a:buChar char="§"/>
            </a:pPr>
            <a:r>
              <a:rPr lang="en-US" sz="2400" dirty="0" smtClean="0">
                <a:latin typeface="Agency FB" pitchFamily="34" charset="0"/>
                <a:ea typeface="Calibri" panose="020F0502020204030204" pitchFamily="34" charset="0"/>
                <a:cs typeface="Times New Roman" panose="02020603050405020304" pitchFamily="18" charset="0"/>
              </a:rPr>
              <a:t>Calculus</a:t>
            </a:r>
          </a:p>
          <a:p>
            <a:pPr marL="742950" lvl="1" indent="-285750">
              <a:lnSpc>
                <a:spcPct val="107000"/>
              </a:lnSpc>
              <a:buFont typeface="Wingdings" pitchFamily="2" charset="2"/>
              <a:buChar char="§"/>
            </a:pPr>
            <a:r>
              <a:rPr lang="en-US" sz="2400" dirty="0">
                <a:latin typeface="Agency FB" pitchFamily="34" charset="0"/>
                <a:ea typeface="Calibri" panose="020F0502020204030204" pitchFamily="34" charset="0"/>
                <a:cs typeface="Times New Roman" panose="02020603050405020304" pitchFamily="18" charset="0"/>
              </a:rPr>
              <a:t>Introduction to Probability Theory</a:t>
            </a:r>
          </a:p>
          <a:p>
            <a:pPr marL="285750" marR="0" lvl="0" indent="-285750">
              <a:lnSpc>
                <a:spcPct val="107000"/>
              </a:lnSpc>
              <a:spcBef>
                <a:spcPts val="0"/>
              </a:spcBef>
              <a:spcAft>
                <a:spcPts val="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Statistics </a:t>
            </a:r>
            <a:r>
              <a:rPr lang="en-US" sz="2400" dirty="0">
                <a:latin typeface="Agency FB" pitchFamily="34" charset="0"/>
                <a:ea typeface="Calibri" panose="020F0502020204030204" pitchFamily="34" charset="0"/>
                <a:cs typeface="Times New Roman" panose="02020603050405020304" pitchFamily="18" charset="0"/>
              </a:rPr>
              <a:t>and its Applications</a:t>
            </a:r>
          </a:p>
          <a:p>
            <a:pPr marL="285750" marR="0" lvl="0" indent="-285750">
              <a:lnSpc>
                <a:spcPct val="107000"/>
              </a:lnSpc>
              <a:spcBef>
                <a:spcPts val="0"/>
              </a:spcBef>
              <a:spcAft>
                <a:spcPts val="800"/>
              </a:spcAft>
              <a:buFont typeface="Wingdings" pitchFamily="2" charset="2"/>
              <a:buChar char="q"/>
            </a:pPr>
            <a:r>
              <a:rPr lang="en-US" sz="2400" dirty="0" smtClean="0">
                <a:latin typeface="Agency FB" pitchFamily="34" charset="0"/>
                <a:ea typeface="Calibri" panose="020F0502020204030204" pitchFamily="34" charset="0"/>
                <a:cs typeface="Times New Roman" panose="02020603050405020304" pitchFamily="18" charset="0"/>
              </a:rPr>
              <a:t>Python</a:t>
            </a:r>
          </a:p>
          <a:p>
            <a:pPr marL="285750" marR="0" lvl="0" indent="-285750">
              <a:lnSpc>
                <a:spcPct val="107000"/>
              </a:lnSpc>
              <a:spcBef>
                <a:spcPts val="0"/>
              </a:spcBef>
              <a:spcAft>
                <a:spcPts val="800"/>
              </a:spcAft>
              <a:buFont typeface="Wingdings" pitchFamily="2" charset="2"/>
              <a:buChar char="q"/>
            </a:pPr>
            <a:endParaRPr lang="en-US" dirty="0">
              <a:latin typeface="Agency FB" pitchFamily="34" charset="0"/>
              <a:ea typeface="Calibri" panose="020F0502020204030204" pitchFamily="34" charset="0"/>
              <a:cs typeface="Times New Roman" panose="02020603050405020304" pitchFamily="18" charset="0"/>
            </a:endParaRPr>
          </a:p>
        </p:txBody>
      </p:sp>
      <p:pic>
        <p:nvPicPr>
          <p:cNvPr id="14" name="Picture 6" descr="Image result for probability">
            <a:extLst>
              <a:ext uri="{FF2B5EF4-FFF2-40B4-BE49-F238E27FC236}">
                <a16:creationId xmlns="" xmlns:a16="http://schemas.microsoft.com/office/drawing/2014/main" id="{D5EC5192-CD78-4B84-A9AF-EBA175CBB5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5168" y="3568402"/>
            <a:ext cx="2476465" cy="158346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62000" y="381469"/>
            <a:ext cx="3200400" cy="461665"/>
          </a:xfrm>
          <a:prstGeom prst="rect">
            <a:avLst/>
          </a:prstGeom>
          <a:noFill/>
          <a:ln>
            <a:solidFill>
              <a:srgbClr val="FFC000"/>
            </a:solidFill>
          </a:ln>
        </p:spPr>
        <p:txBody>
          <a:bodyPr wrap="square" rtlCol="0">
            <a:spAutoFit/>
          </a:bodyPr>
          <a:lstStyle/>
          <a:p>
            <a:r>
              <a:rPr lang="en-US" sz="2400" b="1" dirty="0" smtClean="0">
                <a:solidFill>
                  <a:schemeClr val="accent2">
                    <a:lumMod val="75000"/>
                  </a:schemeClr>
                </a:solidFill>
              </a:rPr>
              <a:t>Course Curriculum</a:t>
            </a:r>
            <a:endParaRPr lang="en-US" sz="2400" b="1" dirty="0">
              <a:solidFill>
                <a:schemeClr val="accent2">
                  <a:lumMod val="75000"/>
                </a:schemeClr>
              </a:solidFill>
            </a:endParaRPr>
          </a:p>
        </p:txBody>
      </p:sp>
    </p:spTree>
    <p:extLst>
      <p:ext uri="{BB962C8B-B14F-4D97-AF65-F5344CB8AC3E}">
        <p14:creationId xmlns:p14="http://schemas.microsoft.com/office/powerpoint/2010/main" val="32908743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TextBox 5"/>
          <p:cNvSpPr txBox="1"/>
          <p:nvPr/>
        </p:nvSpPr>
        <p:spPr>
          <a:xfrm>
            <a:off x="457200" y="838200"/>
            <a:ext cx="6324600" cy="5632311"/>
          </a:xfrm>
          <a:prstGeom prst="rect">
            <a:avLst/>
          </a:prstGeom>
          <a:noFill/>
        </p:spPr>
        <p:txBody>
          <a:bodyPr wrap="square" rtlCol="0">
            <a:spAutoFit/>
          </a:bodyPr>
          <a:lstStyle/>
          <a:p>
            <a:pPr marL="342900" indent="-342900">
              <a:buFont typeface="Wingdings" pitchFamily="2" charset="2"/>
              <a:buChar char="q"/>
            </a:pPr>
            <a:r>
              <a:rPr lang="en-US" sz="2400" b="1" dirty="0">
                <a:latin typeface="Agency FB" pitchFamily="34" charset="0"/>
              </a:rPr>
              <a:t>Getting Started with Machine Learning</a:t>
            </a:r>
          </a:p>
          <a:p>
            <a:pPr marL="742950" lvl="1" indent="-285750">
              <a:buFont typeface="Wingdings" pitchFamily="2" charset="2"/>
              <a:buChar char="§"/>
            </a:pPr>
            <a:r>
              <a:rPr lang="en-US" sz="2400" dirty="0">
                <a:latin typeface="Agency FB" pitchFamily="34" charset="0"/>
              </a:rPr>
              <a:t> What is Machine Learning</a:t>
            </a:r>
          </a:p>
          <a:p>
            <a:pPr marL="742950" lvl="1" indent="-285750">
              <a:buFont typeface="Wingdings" pitchFamily="2" charset="2"/>
              <a:buChar char="§"/>
            </a:pPr>
            <a:r>
              <a:rPr lang="en-US" sz="2400" dirty="0">
                <a:latin typeface="Agency FB" pitchFamily="34" charset="0"/>
              </a:rPr>
              <a:t> </a:t>
            </a:r>
            <a:r>
              <a:rPr lang="en-US" sz="2400" dirty="0" err="1" smtClean="0">
                <a:latin typeface="Agency FB" pitchFamily="34" charset="0"/>
              </a:rPr>
              <a:t>Numpy</a:t>
            </a:r>
            <a:r>
              <a:rPr lang="en-US" sz="2400" dirty="0" smtClean="0">
                <a:latin typeface="Agency FB" pitchFamily="34" charset="0"/>
              </a:rPr>
              <a:t>, Pandas, </a:t>
            </a:r>
            <a:r>
              <a:rPr lang="en-US" sz="2400" dirty="0" err="1" smtClean="0">
                <a:latin typeface="Agency FB" pitchFamily="34" charset="0"/>
              </a:rPr>
              <a:t>Scikit</a:t>
            </a:r>
            <a:r>
              <a:rPr lang="en-US" sz="2400" dirty="0" smtClean="0">
                <a:latin typeface="Agency FB" pitchFamily="34" charset="0"/>
              </a:rPr>
              <a:t>, </a:t>
            </a:r>
            <a:r>
              <a:rPr lang="en-US" sz="2400" dirty="0" err="1" smtClean="0">
                <a:latin typeface="Agency FB" pitchFamily="34" charset="0"/>
              </a:rPr>
              <a:t>Metlpotlib</a:t>
            </a:r>
            <a:endParaRPr lang="en-US" sz="2400" dirty="0">
              <a:latin typeface="Agency FB" pitchFamily="34" charset="0"/>
            </a:endParaRPr>
          </a:p>
          <a:p>
            <a:pPr marL="742950" lvl="1" indent="-285750">
              <a:buFont typeface="Wingdings" pitchFamily="2" charset="2"/>
              <a:buChar char="§"/>
            </a:pPr>
            <a:r>
              <a:rPr lang="en-US" sz="2400" dirty="0" smtClean="0">
                <a:latin typeface="Agency FB" pitchFamily="34" charset="0"/>
              </a:rPr>
              <a:t> </a:t>
            </a:r>
            <a:r>
              <a:rPr lang="en-US" sz="2400" dirty="0">
                <a:latin typeface="Agency FB" pitchFamily="34" charset="0"/>
              </a:rPr>
              <a:t>Model</a:t>
            </a:r>
            <a:r>
              <a:rPr lang="en-US" sz="2400" dirty="0" smtClean="0">
                <a:latin typeface="Agency FB" pitchFamily="34" charset="0"/>
              </a:rPr>
              <a:t> </a:t>
            </a:r>
            <a:r>
              <a:rPr lang="en-US" sz="2400" dirty="0">
                <a:latin typeface="Agency FB" pitchFamily="34" charset="0"/>
              </a:rPr>
              <a:t>Evaluation and Validation</a:t>
            </a:r>
          </a:p>
          <a:p>
            <a:pPr marL="742950" lvl="1" indent="-285750">
              <a:buFont typeface="Wingdings" pitchFamily="2" charset="2"/>
              <a:buChar char="§"/>
            </a:pPr>
            <a:r>
              <a:rPr lang="en-US" sz="2400" dirty="0">
                <a:latin typeface="Agency FB" pitchFamily="34" charset="0"/>
              </a:rPr>
              <a:t> Training and Testing</a:t>
            </a:r>
          </a:p>
          <a:p>
            <a:pPr marL="742950" lvl="1" indent="-285750">
              <a:buFont typeface="Wingdings" pitchFamily="2" charset="2"/>
              <a:buChar char="§"/>
            </a:pPr>
            <a:r>
              <a:rPr lang="en-US" sz="2400" dirty="0">
                <a:latin typeface="Agency FB" pitchFamily="34" charset="0"/>
              </a:rPr>
              <a:t> Metrics for </a:t>
            </a:r>
            <a:r>
              <a:rPr lang="en-US" sz="2400" dirty="0" smtClean="0">
                <a:latin typeface="Agency FB" pitchFamily="34" charset="0"/>
              </a:rPr>
              <a:t>Evaluation</a:t>
            </a:r>
          </a:p>
          <a:p>
            <a:pPr marL="742950" lvl="1" indent="-285750">
              <a:buFont typeface="Wingdings" pitchFamily="2" charset="2"/>
              <a:buChar char="§"/>
            </a:pPr>
            <a:r>
              <a:rPr lang="en-US" sz="2400" dirty="0" err="1">
                <a:latin typeface="Agency FB" pitchFamily="34" charset="0"/>
              </a:rPr>
              <a:t>Hyperparameters</a:t>
            </a:r>
            <a:r>
              <a:rPr lang="en-US" sz="2400" dirty="0">
                <a:latin typeface="Agency FB" pitchFamily="34" charset="0"/>
              </a:rPr>
              <a:t> </a:t>
            </a:r>
            <a:r>
              <a:rPr lang="en-US" sz="2400" dirty="0" smtClean="0">
                <a:latin typeface="Agency FB" pitchFamily="34" charset="0"/>
              </a:rPr>
              <a:t>Tuning &amp; </a:t>
            </a:r>
            <a:r>
              <a:rPr lang="en-US" sz="2400" dirty="0">
                <a:latin typeface="Agency FB" pitchFamily="34" charset="0"/>
              </a:rPr>
              <a:t>Model Optimization</a:t>
            </a:r>
          </a:p>
          <a:p>
            <a:pPr marL="742950" lvl="1" indent="-285750">
              <a:buFont typeface="Wingdings" pitchFamily="2" charset="2"/>
              <a:buChar char="§"/>
            </a:pPr>
            <a:endParaRPr lang="en-US" sz="2400" dirty="0">
              <a:latin typeface="Agency FB" pitchFamily="34" charset="0"/>
            </a:endParaRPr>
          </a:p>
          <a:p>
            <a:pPr marL="342900" indent="-342900">
              <a:buFont typeface="Wingdings" pitchFamily="2" charset="2"/>
              <a:buChar char="q"/>
            </a:pPr>
            <a:r>
              <a:rPr lang="en-US" sz="2400" b="1" dirty="0" smtClean="0">
                <a:latin typeface="Agency FB" pitchFamily="34" charset="0"/>
              </a:rPr>
              <a:t>Data Exploration </a:t>
            </a:r>
            <a:r>
              <a:rPr lang="en-US" sz="2400" b="1" dirty="0">
                <a:latin typeface="Agency FB" pitchFamily="34" charset="0"/>
              </a:rPr>
              <a:t>&amp; Feature Engineering</a:t>
            </a:r>
          </a:p>
          <a:p>
            <a:pPr marL="742950" lvl="1" indent="-285750">
              <a:buFont typeface="Wingdings" pitchFamily="2" charset="2"/>
              <a:buChar char="§"/>
            </a:pPr>
            <a:r>
              <a:rPr lang="en-US" sz="2400" dirty="0">
                <a:latin typeface="Agency FB" pitchFamily="34" charset="0"/>
              </a:rPr>
              <a:t> D</a:t>
            </a:r>
            <a:r>
              <a:rPr lang="en-US" sz="2400" dirty="0" smtClean="0">
                <a:latin typeface="Agency FB" pitchFamily="34" charset="0"/>
              </a:rPr>
              <a:t>ata Wrangling</a:t>
            </a:r>
            <a:endParaRPr lang="en-US" sz="2400" dirty="0">
              <a:latin typeface="Agency FB" pitchFamily="34" charset="0"/>
            </a:endParaRPr>
          </a:p>
          <a:p>
            <a:pPr marL="742950" lvl="1" indent="-285750">
              <a:buFont typeface="Wingdings" pitchFamily="2" charset="2"/>
              <a:buChar char="§"/>
            </a:pPr>
            <a:r>
              <a:rPr lang="en-US" sz="2400" dirty="0">
                <a:latin typeface="Agency FB" pitchFamily="34" charset="0"/>
              </a:rPr>
              <a:t> </a:t>
            </a:r>
            <a:r>
              <a:rPr lang="en-US" sz="2400" dirty="0" smtClean="0">
                <a:latin typeface="Agency FB" pitchFamily="34" charset="0"/>
              </a:rPr>
              <a:t>Data Pre-</a:t>
            </a:r>
            <a:r>
              <a:rPr lang="en-US" sz="2400" dirty="0" err="1" smtClean="0">
                <a:latin typeface="Agency FB" pitchFamily="34" charset="0"/>
              </a:rPr>
              <a:t>prcocessing</a:t>
            </a:r>
            <a:endParaRPr lang="en-US" sz="2400" dirty="0">
              <a:latin typeface="Agency FB" pitchFamily="34" charset="0"/>
            </a:endParaRPr>
          </a:p>
          <a:p>
            <a:pPr marL="742950" lvl="1" indent="-285750">
              <a:buFont typeface="Wingdings" pitchFamily="2" charset="2"/>
              <a:buChar char="§"/>
            </a:pPr>
            <a:r>
              <a:rPr lang="en-US" sz="2400" dirty="0">
                <a:latin typeface="Agency FB" pitchFamily="34" charset="0"/>
              </a:rPr>
              <a:t> </a:t>
            </a:r>
            <a:r>
              <a:rPr lang="en-US" sz="2400" dirty="0">
                <a:latin typeface="Agency FB" pitchFamily="34" charset="0"/>
              </a:rPr>
              <a:t>Feature </a:t>
            </a:r>
            <a:r>
              <a:rPr lang="en-US" sz="2400" dirty="0">
                <a:latin typeface="Agency FB" pitchFamily="34" charset="0"/>
              </a:rPr>
              <a:t>Selection</a:t>
            </a:r>
          </a:p>
          <a:p>
            <a:pPr marL="742950" lvl="1" indent="-285750">
              <a:buFont typeface="Wingdings" pitchFamily="2" charset="2"/>
              <a:buChar char="§"/>
            </a:pPr>
            <a:r>
              <a:rPr lang="en-US" sz="2400" dirty="0">
                <a:latin typeface="Agency FB" pitchFamily="34" charset="0"/>
              </a:rPr>
              <a:t> Principal Components Analysis (PCA)</a:t>
            </a:r>
          </a:p>
          <a:p>
            <a:pPr marL="742950" lvl="1" indent="-285750">
              <a:buFont typeface="Wingdings" pitchFamily="2" charset="2"/>
              <a:buChar char="§"/>
            </a:pPr>
            <a:r>
              <a:rPr lang="en-US" sz="2400" dirty="0">
                <a:latin typeface="Agency FB" pitchFamily="34" charset="0"/>
              </a:rPr>
              <a:t> Feature Transformations</a:t>
            </a:r>
          </a:p>
          <a:p>
            <a:pPr lvl="1"/>
            <a:endParaRPr lang="en-US" sz="2400" dirty="0">
              <a:latin typeface="Agency FB" pitchFamily="34" charset="0"/>
            </a:endParaRPr>
          </a:p>
        </p:txBody>
      </p:sp>
      <p:sp>
        <p:nvSpPr>
          <p:cNvPr id="10" name="TextBox 9"/>
          <p:cNvSpPr txBox="1"/>
          <p:nvPr/>
        </p:nvSpPr>
        <p:spPr>
          <a:xfrm>
            <a:off x="6034584" y="653533"/>
            <a:ext cx="6309815" cy="6001643"/>
          </a:xfrm>
          <a:prstGeom prst="rect">
            <a:avLst/>
          </a:prstGeom>
          <a:noFill/>
        </p:spPr>
        <p:txBody>
          <a:bodyPr wrap="square" rtlCol="0">
            <a:spAutoFit/>
          </a:bodyPr>
          <a:lstStyle/>
          <a:p>
            <a:pPr marL="342900" indent="-342900">
              <a:buFont typeface="Wingdings" pitchFamily="2" charset="2"/>
              <a:buChar char="q"/>
            </a:pPr>
            <a:r>
              <a:rPr lang="en-US" sz="2400" b="1" dirty="0" smtClean="0">
                <a:latin typeface="Agency FB" pitchFamily="34" charset="0"/>
              </a:rPr>
              <a:t>Supervised </a:t>
            </a:r>
            <a:r>
              <a:rPr lang="en-US" sz="2400" b="1" dirty="0">
                <a:latin typeface="Agency FB" pitchFamily="34" charset="0"/>
              </a:rPr>
              <a:t>Learning</a:t>
            </a:r>
          </a:p>
          <a:p>
            <a:pPr marL="742950" lvl="1" indent="-285750">
              <a:buFont typeface="Wingdings" pitchFamily="2" charset="2"/>
              <a:buChar char="§"/>
            </a:pPr>
            <a:r>
              <a:rPr lang="en-US" sz="2400" dirty="0">
                <a:latin typeface="Agency FB" pitchFamily="34" charset="0"/>
              </a:rPr>
              <a:t> Introduction to Supervised Learning</a:t>
            </a:r>
          </a:p>
          <a:p>
            <a:pPr marL="742950" lvl="1" indent="-285750">
              <a:buFont typeface="Wingdings" pitchFamily="2" charset="2"/>
              <a:buChar char="§"/>
            </a:pPr>
            <a:r>
              <a:rPr lang="en-US" sz="2400" dirty="0">
                <a:latin typeface="Agency FB" pitchFamily="34" charset="0"/>
              </a:rPr>
              <a:t> Linear Regression</a:t>
            </a:r>
          </a:p>
          <a:p>
            <a:pPr marL="742950" lvl="1" indent="-285750">
              <a:buFont typeface="Wingdings" pitchFamily="2" charset="2"/>
              <a:buChar char="§"/>
            </a:pPr>
            <a:r>
              <a:rPr lang="en-US" sz="2400" dirty="0">
                <a:latin typeface="Agency FB" pitchFamily="34" charset="0"/>
              </a:rPr>
              <a:t> Logistic Regression</a:t>
            </a:r>
          </a:p>
          <a:p>
            <a:pPr marL="742950" lvl="1" indent="-285750">
              <a:buFont typeface="Wingdings" pitchFamily="2" charset="2"/>
              <a:buChar char="§"/>
            </a:pPr>
            <a:r>
              <a:rPr lang="en-US" sz="2400" dirty="0">
                <a:latin typeface="Agency FB" pitchFamily="34" charset="0"/>
              </a:rPr>
              <a:t> Decision Trees/Random Forests</a:t>
            </a:r>
          </a:p>
          <a:p>
            <a:pPr marL="742950" lvl="1" indent="-285750">
              <a:buFont typeface="Wingdings" pitchFamily="2" charset="2"/>
              <a:buChar char="§"/>
            </a:pPr>
            <a:r>
              <a:rPr lang="en-US" sz="2400" dirty="0">
                <a:latin typeface="Agency FB" pitchFamily="34" charset="0"/>
              </a:rPr>
              <a:t> Naïve Bayes Classifier</a:t>
            </a:r>
          </a:p>
          <a:p>
            <a:pPr marL="742950" lvl="1" indent="-285750">
              <a:buFont typeface="Wingdings" pitchFamily="2" charset="2"/>
              <a:buChar char="§"/>
            </a:pPr>
            <a:r>
              <a:rPr lang="en-US" sz="2400" dirty="0">
                <a:latin typeface="Agency FB" pitchFamily="34" charset="0"/>
              </a:rPr>
              <a:t> Bayesian Statistics and Inference</a:t>
            </a:r>
          </a:p>
          <a:p>
            <a:pPr marL="742950" lvl="1" indent="-285750">
              <a:buFont typeface="Wingdings" pitchFamily="2" charset="2"/>
              <a:buChar char="§"/>
            </a:pPr>
            <a:r>
              <a:rPr lang="en-US" sz="2400" dirty="0">
                <a:latin typeface="Agency FB" pitchFamily="34" charset="0"/>
              </a:rPr>
              <a:t> K-Nearest Neighbor</a:t>
            </a:r>
          </a:p>
          <a:p>
            <a:pPr marL="742950" lvl="1" indent="-285750">
              <a:buFont typeface="Wingdings" pitchFamily="2" charset="2"/>
              <a:buChar char="§"/>
            </a:pPr>
            <a:r>
              <a:rPr lang="en-US" sz="2400" dirty="0">
                <a:latin typeface="Agency FB" pitchFamily="34" charset="0"/>
              </a:rPr>
              <a:t> SVM</a:t>
            </a:r>
          </a:p>
          <a:p>
            <a:pPr marL="342900" indent="-342900">
              <a:buFont typeface="Wingdings" pitchFamily="2" charset="2"/>
              <a:buChar char="q"/>
            </a:pPr>
            <a:endParaRPr lang="en-US" sz="2400" b="1" dirty="0">
              <a:latin typeface="Agency FB" pitchFamily="34" charset="0"/>
            </a:endParaRPr>
          </a:p>
          <a:p>
            <a:pPr marL="342900" indent="-342900">
              <a:buFont typeface="Wingdings" pitchFamily="2" charset="2"/>
              <a:buChar char="q"/>
            </a:pPr>
            <a:r>
              <a:rPr lang="en-US" sz="2400" b="1" dirty="0" smtClean="0">
                <a:latin typeface="Agency FB" pitchFamily="34" charset="0"/>
              </a:rPr>
              <a:t>Unsupervised </a:t>
            </a:r>
            <a:r>
              <a:rPr lang="en-US" sz="2400" b="1" dirty="0">
                <a:latin typeface="Agency FB" pitchFamily="34" charset="0"/>
              </a:rPr>
              <a:t>Learning</a:t>
            </a:r>
          </a:p>
          <a:p>
            <a:pPr marL="742950" lvl="1" indent="-285750">
              <a:buFont typeface="Wingdings" pitchFamily="2" charset="2"/>
              <a:buChar char="§"/>
            </a:pPr>
            <a:r>
              <a:rPr lang="en-US" sz="2400" dirty="0">
                <a:latin typeface="Agency FB" pitchFamily="34" charset="0"/>
              </a:rPr>
              <a:t> Introduction to Unsupervised Learning</a:t>
            </a:r>
          </a:p>
          <a:p>
            <a:pPr marL="742950" lvl="1" indent="-285750">
              <a:buFont typeface="Wingdings" pitchFamily="2" charset="2"/>
              <a:buChar char="§"/>
            </a:pPr>
            <a:r>
              <a:rPr lang="en-US" sz="2400" dirty="0">
                <a:latin typeface="Agency FB" pitchFamily="34" charset="0"/>
              </a:rPr>
              <a:t> K-Means Clustering</a:t>
            </a:r>
          </a:p>
          <a:p>
            <a:pPr marL="742950" lvl="1" indent="-285750">
              <a:buFont typeface="Wingdings" pitchFamily="2" charset="2"/>
              <a:buChar char="§"/>
            </a:pPr>
            <a:r>
              <a:rPr lang="en-US" sz="2400" dirty="0">
                <a:latin typeface="Agency FB" pitchFamily="34" charset="0"/>
              </a:rPr>
              <a:t> Hierarchal Clustering</a:t>
            </a:r>
          </a:p>
          <a:p>
            <a:pPr marL="742950" lvl="1" indent="-285750">
              <a:buFont typeface="Wingdings" pitchFamily="2" charset="2"/>
              <a:buChar char="§"/>
            </a:pPr>
            <a:r>
              <a:rPr lang="en-US" sz="2400" dirty="0">
                <a:latin typeface="Agency FB" pitchFamily="34" charset="0"/>
              </a:rPr>
              <a:t> Clustering Mini-Project</a:t>
            </a:r>
          </a:p>
          <a:p>
            <a:pPr marL="742950" lvl="1" indent="-285750">
              <a:buFont typeface="Wingdings" pitchFamily="2" charset="2"/>
              <a:buChar char="§"/>
            </a:pPr>
            <a:endParaRPr lang="en-US" sz="2400" dirty="0">
              <a:latin typeface="Agency FB"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TextBox 7"/>
          <p:cNvSpPr txBox="1"/>
          <p:nvPr/>
        </p:nvSpPr>
        <p:spPr>
          <a:xfrm>
            <a:off x="457200" y="228600"/>
            <a:ext cx="6019800" cy="7109639"/>
          </a:xfrm>
          <a:prstGeom prst="rect">
            <a:avLst/>
          </a:prstGeom>
          <a:noFill/>
        </p:spPr>
        <p:txBody>
          <a:bodyPr wrap="square" rtlCol="0">
            <a:spAutoFit/>
          </a:bodyPr>
          <a:lstStyle/>
          <a:p>
            <a:pPr marL="342900" indent="-342900">
              <a:buFont typeface="Wingdings" pitchFamily="2" charset="2"/>
              <a:buChar char="q"/>
            </a:pPr>
            <a:r>
              <a:rPr lang="en-US" sz="2400" b="1" dirty="0">
                <a:latin typeface="Agency FB" pitchFamily="34" charset="0"/>
              </a:rPr>
              <a:t>Amazon Web </a:t>
            </a:r>
            <a:r>
              <a:rPr lang="en-US" sz="2400" b="1" dirty="0" smtClean="0">
                <a:latin typeface="Agency FB" pitchFamily="34" charset="0"/>
              </a:rPr>
              <a:t>Services</a:t>
            </a:r>
          </a:p>
          <a:p>
            <a:pPr marL="742950" lvl="1" indent="-285750">
              <a:buFont typeface="Wingdings" pitchFamily="2" charset="2"/>
              <a:buChar char="§"/>
            </a:pPr>
            <a:r>
              <a:rPr lang="en-US" sz="2400" dirty="0">
                <a:latin typeface="Agency FB" pitchFamily="34" charset="0"/>
              </a:rPr>
              <a:t>IAM/S3/EC2</a:t>
            </a:r>
          </a:p>
          <a:p>
            <a:pPr marL="742950" lvl="1" indent="-285750">
              <a:buFont typeface="Wingdings" pitchFamily="2" charset="2"/>
              <a:buChar char="§"/>
            </a:pPr>
            <a:r>
              <a:rPr lang="en-US" sz="2400" dirty="0" smtClean="0">
                <a:latin typeface="Agency FB" pitchFamily="34" charset="0"/>
              </a:rPr>
              <a:t>Machine </a:t>
            </a:r>
            <a:r>
              <a:rPr lang="en-US" sz="2400" dirty="0">
                <a:latin typeface="Agency FB" pitchFamily="34" charset="0"/>
              </a:rPr>
              <a:t>Learning on AWS</a:t>
            </a:r>
          </a:p>
          <a:p>
            <a:pPr marL="342900" indent="-342900">
              <a:buFont typeface="Wingdings" pitchFamily="2" charset="2"/>
              <a:buChar char="q"/>
            </a:pPr>
            <a:r>
              <a:rPr lang="en-US" sz="2400" b="1" dirty="0" smtClean="0">
                <a:latin typeface="Agency FB" pitchFamily="34" charset="0"/>
              </a:rPr>
              <a:t>Dimensionality </a:t>
            </a:r>
            <a:r>
              <a:rPr lang="en-US" sz="2400" b="1" dirty="0" smtClean="0">
                <a:latin typeface="Agency FB" pitchFamily="34" charset="0"/>
              </a:rPr>
              <a:t>Reduction</a:t>
            </a:r>
          </a:p>
          <a:p>
            <a:pPr marL="800100" lvl="1" indent="-342900">
              <a:buFont typeface="Wingdings" pitchFamily="2" charset="2"/>
              <a:buChar char="§"/>
            </a:pPr>
            <a:r>
              <a:rPr lang="en-US" sz="2400" dirty="0" smtClean="0">
                <a:latin typeface="Agency FB" pitchFamily="34" charset="0"/>
              </a:rPr>
              <a:t> </a:t>
            </a:r>
            <a:r>
              <a:rPr lang="en-US" sz="2400" dirty="0" smtClean="0">
                <a:latin typeface="Agency FB" pitchFamily="34" charset="0"/>
              </a:rPr>
              <a:t>PCA/LDA</a:t>
            </a:r>
            <a:endParaRPr lang="en-US" sz="2400" dirty="0">
              <a:latin typeface="Agency FB" pitchFamily="34" charset="0"/>
            </a:endParaRPr>
          </a:p>
          <a:p>
            <a:pPr marL="800100" lvl="1" indent="-342900">
              <a:buFont typeface="Wingdings" pitchFamily="2" charset="2"/>
              <a:buChar char="§"/>
            </a:pPr>
            <a:r>
              <a:rPr lang="en-US" sz="2400" dirty="0">
                <a:latin typeface="Agency FB" pitchFamily="34" charset="0"/>
              </a:rPr>
              <a:t> Kernel PCA</a:t>
            </a:r>
          </a:p>
          <a:p>
            <a:pPr marL="800100" lvl="1" indent="-342900">
              <a:buFont typeface="Wingdings" pitchFamily="2" charset="2"/>
              <a:buChar char="§"/>
            </a:pPr>
            <a:r>
              <a:rPr lang="en-US" sz="2400" dirty="0">
                <a:latin typeface="Agency FB" pitchFamily="34" charset="0"/>
              </a:rPr>
              <a:t> </a:t>
            </a:r>
            <a:r>
              <a:rPr lang="en-US" sz="2400" dirty="0" smtClean="0">
                <a:latin typeface="Agency FB" pitchFamily="34" charset="0"/>
              </a:rPr>
              <a:t>SMOTE</a:t>
            </a:r>
          </a:p>
          <a:p>
            <a:pPr marL="342900" indent="-342900">
              <a:buFont typeface="Wingdings" pitchFamily="2" charset="2"/>
              <a:buChar char="q"/>
            </a:pPr>
            <a:r>
              <a:rPr lang="en-US" sz="2400" b="1" dirty="0" smtClean="0">
                <a:latin typeface="Agency FB" pitchFamily="34" charset="0"/>
              </a:rPr>
              <a:t>Model </a:t>
            </a:r>
            <a:r>
              <a:rPr lang="en-US" sz="2400" b="1" dirty="0">
                <a:latin typeface="Agency FB" pitchFamily="34" charset="0"/>
              </a:rPr>
              <a:t>Selection &amp; Boosting</a:t>
            </a:r>
          </a:p>
          <a:p>
            <a:pPr marL="800100" lvl="1" indent="-342900">
              <a:buFont typeface="Wingdings" pitchFamily="2" charset="2"/>
              <a:buChar char="§"/>
            </a:pPr>
            <a:r>
              <a:rPr lang="en-US" sz="2400" dirty="0">
                <a:latin typeface="Agency FB" pitchFamily="34" charset="0"/>
              </a:rPr>
              <a:t>k-fold Cross Validation,</a:t>
            </a:r>
          </a:p>
          <a:p>
            <a:pPr marL="800100" lvl="1" indent="-342900">
              <a:buFont typeface="Wingdings" pitchFamily="2" charset="2"/>
              <a:buChar char="§"/>
            </a:pPr>
            <a:r>
              <a:rPr lang="en-US" sz="2400" dirty="0">
                <a:latin typeface="Agency FB" pitchFamily="34" charset="0"/>
              </a:rPr>
              <a:t>Outlier detection, Parameter Tuning</a:t>
            </a:r>
          </a:p>
          <a:p>
            <a:pPr marL="800100" lvl="1" indent="-342900">
              <a:buFont typeface="Wingdings" pitchFamily="2" charset="2"/>
              <a:buChar char="§"/>
            </a:pPr>
            <a:r>
              <a:rPr lang="en-US" sz="2400" dirty="0">
                <a:latin typeface="Agency FB" pitchFamily="34" charset="0"/>
              </a:rPr>
              <a:t>Grid Search</a:t>
            </a:r>
          </a:p>
          <a:p>
            <a:pPr marL="800100" lvl="1" indent="-342900">
              <a:buFont typeface="Wingdings" pitchFamily="2" charset="2"/>
              <a:buChar char="§"/>
            </a:pPr>
            <a:r>
              <a:rPr lang="en-US" sz="2400" dirty="0" smtClean="0">
                <a:latin typeface="Agency FB" pitchFamily="34" charset="0"/>
              </a:rPr>
              <a:t>GBM/</a:t>
            </a:r>
            <a:r>
              <a:rPr lang="en-US" sz="2400" dirty="0" err="1" smtClean="0">
                <a:latin typeface="Agency FB" pitchFamily="34" charset="0"/>
              </a:rPr>
              <a:t>XGBoost</a:t>
            </a:r>
            <a:r>
              <a:rPr lang="en-US" sz="2400" dirty="0" smtClean="0">
                <a:latin typeface="Agency FB" pitchFamily="34" charset="0"/>
              </a:rPr>
              <a:t>/</a:t>
            </a:r>
            <a:r>
              <a:rPr lang="en-US" sz="2400" dirty="0" err="1" smtClean="0">
                <a:latin typeface="Agency FB" pitchFamily="34" charset="0"/>
              </a:rPr>
              <a:t>LightGBM</a:t>
            </a:r>
            <a:endParaRPr lang="en-US" sz="2400" dirty="0">
              <a:latin typeface="Agency FB" pitchFamily="34" charset="0"/>
            </a:endParaRPr>
          </a:p>
          <a:p>
            <a:pPr marL="342900" indent="-342900">
              <a:buFont typeface="Wingdings" pitchFamily="2" charset="2"/>
              <a:buChar char="q"/>
            </a:pPr>
            <a:r>
              <a:rPr lang="en-US" sz="2400" b="1" dirty="0" smtClean="0">
                <a:latin typeface="Agency FB" pitchFamily="34" charset="0"/>
              </a:rPr>
              <a:t>Natural </a:t>
            </a:r>
            <a:r>
              <a:rPr lang="en-US" sz="2400" b="1" dirty="0">
                <a:latin typeface="Agency FB" pitchFamily="34" charset="0"/>
              </a:rPr>
              <a:t>Language Processing</a:t>
            </a:r>
          </a:p>
          <a:p>
            <a:pPr marL="742950" lvl="1" indent="-285750">
              <a:buFont typeface="Wingdings" pitchFamily="2" charset="2"/>
              <a:buChar char="§"/>
            </a:pPr>
            <a:r>
              <a:rPr lang="en-US" sz="2400" dirty="0">
                <a:latin typeface="Agency FB" pitchFamily="34" charset="0"/>
              </a:rPr>
              <a:t>Introduction to Natural language Processing</a:t>
            </a:r>
          </a:p>
          <a:p>
            <a:pPr marL="742950" lvl="1" indent="-285750">
              <a:buFont typeface="Wingdings" pitchFamily="2" charset="2"/>
              <a:buChar char="§"/>
            </a:pPr>
            <a:r>
              <a:rPr lang="en-US" sz="2400" dirty="0">
                <a:latin typeface="Agency FB" pitchFamily="34" charset="0"/>
              </a:rPr>
              <a:t>Regular Expressions in Python</a:t>
            </a:r>
          </a:p>
          <a:p>
            <a:pPr marL="742950" lvl="1" indent="-285750">
              <a:buFont typeface="Wingdings" pitchFamily="2" charset="2"/>
              <a:buChar char="§"/>
            </a:pPr>
            <a:r>
              <a:rPr lang="en-US" sz="2400" dirty="0">
                <a:latin typeface="Agency FB" pitchFamily="34" charset="0"/>
              </a:rPr>
              <a:t>Tokenization</a:t>
            </a:r>
          </a:p>
          <a:p>
            <a:pPr marL="742950" lvl="1" indent="-285750">
              <a:buFont typeface="Wingdings" pitchFamily="2" charset="2"/>
              <a:buChar char="§"/>
            </a:pPr>
            <a:r>
              <a:rPr lang="en-US" sz="2400" dirty="0">
                <a:latin typeface="Agency FB" pitchFamily="34" charset="0"/>
              </a:rPr>
              <a:t> Topic Modeling</a:t>
            </a:r>
          </a:p>
          <a:p>
            <a:pPr lvl="1"/>
            <a:endParaRPr lang="en-US" sz="2400" dirty="0" smtClean="0">
              <a:latin typeface="Agency FB" pitchFamily="34" charset="0"/>
            </a:endParaRPr>
          </a:p>
          <a:p>
            <a:pPr marL="800100" lvl="1" indent="-342900">
              <a:buFont typeface="Wingdings" pitchFamily="2" charset="2"/>
              <a:buChar char="§"/>
            </a:pPr>
            <a:endParaRPr lang="en-US" sz="2400" b="1" dirty="0" smtClean="0">
              <a:latin typeface="Agency FB" pitchFamily="34" charset="0"/>
            </a:endParaRPr>
          </a:p>
        </p:txBody>
      </p:sp>
      <p:sp>
        <p:nvSpPr>
          <p:cNvPr id="9" name="TextBox 8"/>
          <p:cNvSpPr txBox="1"/>
          <p:nvPr/>
        </p:nvSpPr>
        <p:spPr>
          <a:xfrm>
            <a:off x="6172200" y="304800"/>
            <a:ext cx="6019800" cy="7848302"/>
          </a:xfrm>
          <a:prstGeom prst="rect">
            <a:avLst/>
          </a:prstGeom>
          <a:noFill/>
        </p:spPr>
        <p:txBody>
          <a:bodyPr wrap="square" rtlCol="0">
            <a:spAutoFit/>
          </a:bodyPr>
          <a:lstStyle/>
          <a:p>
            <a:pPr marL="342900" indent="-342900">
              <a:buFont typeface="Wingdings" pitchFamily="2" charset="2"/>
              <a:buChar char="q"/>
            </a:pPr>
            <a:r>
              <a:rPr lang="en-US" sz="2400" b="1" dirty="0">
                <a:latin typeface="Agency FB" pitchFamily="34" charset="0"/>
              </a:rPr>
              <a:t>Deep </a:t>
            </a:r>
            <a:r>
              <a:rPr lang="en-US" sz="2400" b="1" dirty="0" smtClean="0">
                <a:latin typeface="Agency FB" pitchFamily="34" charset="0"/>
              </a:rPr>
              <a:t>Learning</a:t>
            </a:r>
          </a:p>
          <a:p>
            <a:pPr marL="800100" lvl="1" indent="-342900">
              <a:buFont typeface="Wingdings" pitchFamily="2" charset="2"/>
              <a:buChar char="§"/>
            </a:pPr>
            <a:r>
              <a:rPr lang="en-US" sz="2400" dirty="0">
                <a:latin typeface="Agency FB" pitchFamily="34" charset="0"/>
              </a:rPr>
              <a:t> Introduction to </a:t>
            </a:r>
            <a:r>
              <a:rPr lang="en-US" sz="2400" dirty="0" smtClean="0">
                <a:latin typeface="Agency FB" pitchFamily="34" charset="0"/>
              </a:rPr>
              <a:t>Neural </a:t>
            </a:r>
            <a:r>
              <a:rPr lang="en-US" sz="2400" dirty="0" err="1" smtClean="0">
                <a:latin typeface="Agency FB" pitchFamily="34" charset="0"/>
              </a:rPr>
              <a:t>Netowrks</a:t>
            </a:r>
            <a:endParaRPr lang="en-US" sz="2400" dirty="0">
              <a:latin typeface="Agency FB" pitchFamily="34" charset="0"/>
            </a:endParaRPr>
          </a:p>
          <a:p>
            <a:pPr marL="800100" lvl="1" indent="-342900">
              <a:buFont typeface="Wingdings" pitchFamily="2" charset="2"/>
              <a:buChar char="§"/>
            </a:pPr>
            <a:r>
              <a:rPr lang="en-US" sz="2400" dirty="0" err="1" smtClean="0">
                <a:latin typeface="Agency FB" pitchFamily="34" charset="0"/>
              </a:rPr>
              <a:t>TensorFlow</a:t>
            </a:r>
            <a:r>
              <a:rPr lang="en-US" sz="2400" dirty="0" smtClean="0">
                <a:latin typeface="Agency FB" pitchFamily="34" charset="0"/>
              </a:rPr>
              <a:t> </a:t>
            </a:r>
            <a:r>
              <a:rPr lang="en-US" sz="2400" dirty="0" smtClean="0">
                <a:latin typeface="Agency FB" pitchFamily="34" charset="0"/>
              </a:rPr>
              <a:t>/ </a:t>
            </a:r>
            <a:r>
              <a:rPr lang="en-US" sz="2400" dirty="0" err="1" smtClean="0">
                <a:latin typeface="Agency FB" pitchFamily="34" charset="0"/>
              </a:rPr>
              <a:t>Theano</a:t>
            </a:r>
            <a:r>
              <a:rPr lang="en-US" sz="2400" dirty="0" smtClean="0">
                <a:latin typeface="Agency FB" pitchFamily="34" charset="0"/>
              </a:rPr>
              <a:t> / </a:t>
            </a:r>
            <a:r>
              <a:rPr lang="en-US" sz="2400" dirty="0" err="1" smtClean="0">
                <a:latin typeface="Agency FB" pitchFamily="34" charset="0"/>
              </a:rPr>
              <a:t>Keras</a:t>
            </a:r>
            <a:endParaRPr lang="en-US" sz="2400" dirty="0">
              <a:latin typeface="Agency FB" pitchFamily="34" charset="0"/>
            </a:endParaRPr>
          </a:p>
          <a:p>
            <a:pPr marL="800100" lvl="1" indent="-342900">
              <a:buFont typeface="Wingdings" pitchFamily="2" charset="2"/>
              <a:buChar char="§"/>
            </a:pPr>
            <a:r>
              <a:rPr lang="en-US" sz="2400" dirty="0">
                <a:latin typeface="Agency FB" pitchFamily="34" charset="0"/>
              </a:rPr>
              <a:t> Deep Neural networks</a:t>
            </a:r>
          </a:p>
          <a:p>
            <a:pPr marL="800100" lvl="1" indent="-342900">
              <a:buFont typeface="Wingdings" pitchFamily="2" charset="2"/>
              <a:buChar char="§"/>
            </a:pPr>
            <a:r>
              <a:rPr lang="en-US" sz="2400" dirty="0">
                <a:latin typeface="Agency FB" pitchFamily="34" charset="0"/>
              </a:rPr>
              <a:t> </a:t>
            </a:r>
            <a:r>
              <a:rPr lang="en-US" sz="2400" dirty="0" smtClean="0">
                <a:latin typeface="Agency FB" pitchFamily="34" charset="0"/>
              </a:rPr>
              <a:t>Computer Vision </a:t>
            </a:r>
          </a:p>
          <a:p>
            <a:pPr marL="800100" lvl="1" indent="-342900">
              <a:buFont typeface="Wingdings" pitchFamily="2" charset="2"/>
              <a:buChar char="§"/>
            </a:pPr>
            <a:r>
              <a:rPr lang="en-US" sz="2400" dirty="0">
                <a:latin typeface="Agency FB" pitchFamily="34" charset="0"/>
              </a:rPr>
              <a:t> </a:t>
            </a:r>
            <a:r>
              <a:rPr lang="en-US" sz="2400" dirty="0" smtClean="0">
                <a:latin typeface="Agency FB" pitchFamily="34" charset="0"/>
              </a:rPr>
              <a:t>Convolutional </a:t>
            </a:r>
            <a:r>
              <a:rPr lang="en-US" sz="2400" dirty="0">
                <a:latin typeface="Agency FB" pitchFamily="34" charset="0"/>
              </a:rPr>
              <a:t>Neural </a:t>
            </a:r>
            <a:r>
              <a:rPr lang="en-US" sz="2400" dirty="0" smtClean="0">
                <a:latin typeface="Agency FB" pitchFamily="34" charset="0"/>
              </a:rPr>
              <a:t>Networks CNN</a:t>
            </a:r>
            <a:endParaRPr lang="en-US" sz="2400" dirty="0">
              <a:latin typeface="Agency FB" pitchFamily="34" charset="0"/>
            </a:endParaRPr>
          </a:p>
          <a:p>
            <a:pPr marL="800100" lvl="1" indent="-342900">
              <a:buFont typeface="Wingdings" pitchFamily="2" charset="2"/>
              <a:buChar char="§"/>
            </a:pPr>
            <a:r>
              <a:rPr lang="en-US" sz="2400" dirty="0">
                <a:latin typeface="Agency FB" pitchFamily="34" charset="0"/>
              </a:rPr>
              <a:t> Recurrent Neural </a:t>
            </a:r>
            <a:r>
              <a:rPr lang="en-US" sz="2400" dirty="0" smtClean="0">
                <a:latin typeface="Agency FB" pitchFamily="34" charset="0"/>
              </a:rPr>
              <a:t>Network RNN</a:t>
            </a:r>
            <a:endParaRPr lang="en-US" sz="2400" dirty="0">
              <a:latin typeface="Agency FB" pitchFamily="34" charset="0"/>
            </a:endParaRPr>
          </a:p>
          <a:p>
            <a:pPr marL="800100" lvl="1" indent="-342900">
              <a:buFont typeface="Wingdings" pitchFamily="2" charset="2"/>
              <a:buChar char="§"/>
            </a:pPr>
            <a:r>
              <a:rPr lang="en-US" sz="2400" dirty="0">
                <a:latin typeface="Agency FB" pitchFamily="34" charset="0"/>
              </a:rPr>
              <a:t> Long Short Term </a:t>
            </a:r>
            <a:r>
              <a:rPr lang="en-US" sz="2400" dirty="0" smtClean="0">
                <a:latin typeface="Agency FB" pitchFamily="34" charset="0"/>
              </a:rPr>
              <a:t>Memory(LSTM)/GRU</a:t>
            </a:r>
            <a:endParaRPr lang="en-US" sz="2400" dirty="0" smtClean="0">
              <a:latin typeface="Agency FB" pitchFamily="34" charset="0"/>
            </a:endParaRPr>
          </a:p>
          <a:p>
            <a:pPr marL="800100" lvl="1" indent="-342900">
              <a:buFont typeface="Wingdings" pitchFamily="2" charset="2"/>
              <a:buChar char="§"/>
            </a:pPr>
            <a:endParaRPr lang="en-US" sz="2400" dirty="0" smtClean="0">
              <a:latin typeface="Agency FB" pitchFamily="34" charset="0"/>
            </a:endParaRPr>
          </a:p>
          <a:p>
            <a:pPr marL="342900" indent="-342900">
              <a:buFont typeface="Wingdings" pitchFamily="2" charset="2"/>
              <a:buChar char="q"/>
            </a:pPr>
            <a:r>
              <a:rPr lang="en-US" sz="2400" b="1" dirty="0" smtClean="0">
                <a:latin typeface="Agency FB" pitchFamily="34" charset="0"/>
              </a:rPr>
              <a:t>Deep Learning Projects </a:t>
            </a:r>
            <a:r>
              <a:rPr lang="en-US" sz="2400" b="1" dirty="0" smtClean="0">
                <a:latin typeface="Agency FB" pitchFamily="34" charset="0"/>
              </a:rPr>
              <a:t>covered during the course </a:t>
            </a:r>
          </a:p>
          <a:p>
            <a:pPr marL="742950" lvl="1" indent="-285750">
              <a:buFont typeface="Wingdings" pitchFamily="2" charset="2"/>
              <a:buChar char="§"/>
            </a:pPr>
            <a:r>
              <a:rPr lang="en-US" sz="2400" dirty="0" smtClean="0">
                <a:latin typeface="Agency FB" pitchFamily="34" charset="0"/>
              </a:rPr>
              <a:t> </a:t>
            </a:r>
            <a:r>
              <a:rPr lang="en-US" sz="2400" dirty="0">
                <a:latin typeface="Agency FB" pitchFamily="34" charset="0"/>
              </a:rPr>
              <a:t>Sentiment </a:t>
            </a:r>
            <a:r>
              <a:rPr lang="en-US" sz="2400" dirty="0" smtClean="0">
                <a:latin typeface="Agency FB" pitchFamily="34" charset="0"/>
              </a:rPr>
              <a:t>Analysis</a:t>
            </a:r>
          </a:p>
          <a:p>
            <a:pPr marL="742950" lvl="1" indent="-285750">
              <a:buFont typeface="Wingdings" pitchFamily="2" charset="2"/>
              <a:buChar char="§"/>
            </a:pPr>
            <a:r>
              <a:rPr lang="en-US" sz="2400" dirty="0" smtClean="0">
                <a:latin typeface="Agency FB" pitchFamily="34" charset="0"/>
              </a:rPr>
              <a:t> Image classification</a:t>
            </a:r>
            <a:endParaRPr lang="en-US" sz="2400" dirty="0">
              <a:latin typeface="Agency FB" pitchFamily="34" charset="0"/>
            </a:endParaRPr>
          </a:p>
          <a:p>
            <a:pPr marL="742950" lvl="1" indent="-285750">
              <a:buFont typeface="Wingdings" pitchFamily="2" charset="2"/>
              <a:buChar char="§"/>
            </a:pPr>
            <a:r>
              <a:rPr lang="en-US" sz="2400" dirty="0">
                <a:latin typeface="Agency FB" pitchFamily="34" charset="0"/>
              </a:rPr>
              <a:t> </a:t>
            </a:r>
            <a:r>
              <a:rPr lang="en-US" sz="2400" dirty="0" smtClean="0">
                <a:latin typeface="Agency FB" pitchFamily="34" charset="0"/>
              </a:rPr>
              <a:t>Handwritten digits </a:t>
            </a:r>
            <a:r>
              <a:rPr lang="en-US" sz="2400" dirty="0">
                <a:latin typeface="Agency FB" pitchFamily="34" charset="0"/>
              </a:rPr>
              <a:t>recognition</a:t>
            </a:r>
          </a:p>
          <a:p>
            <a:pPr marL="742950" lvl="1" indent="-285750">
              <a:buFont typeface="Wingdings" pitchFamily="2" charset="2"/>
              <a:buChar char="§"/>
            </a:pPr>
            <a:r>
              <a:rPr lang="en-US" sz="2400" dirty="0">
                <a:latin typeface="Agency FB" pitchFamily="34" charset="0"/>
              </a:rPr>
              <a:t> </a:t>
            </a:r>
            <a:r>
              <a:rPr lang="en-US" sz="2400" dirty="0" err="1">
                <a:latin typeface="Agency FB" pitchFamily="34" charset="0"/>
              </a:rPr>
              <a:t>Chatbot</a:t>
            </a:r>
            <a:r>
              <a:rPr lang="en-US" sz="2400" dirty="0">
                <a:latin typeface="Agency FB" pitchFamily="34" charset="0"/>
              </a:rPr>
              <a:t> from </a:t>
            </a:r>
            <a:r>
              <a:rPr lang="en-US" sz="2400" dirty="0" smtClean="0">
                <a:latin typeface="Agency FB" pitchFamily="34" charset="0"/>
              </a:rPr>
              <a:t>scratch</a:t>
            </a:r>
            <a:endParaRPr lang="en-US" sz="2400" dirty="0">
              <a:latin typeface="Agency FB" pitchFamily="34" charset="0"/>
            </a:endParaRPr>
          </a:p>
          <a:p>
            <a:pPr marL="742950" lvl="1" indent="-285750">
              <a:buFont typeface="Wingdings" pitchFamily="2" charset="2"/>
              <a:buChar char="§"/>
            </a:pPr>
            <a:r>
              <a:rPr lang="en-US" sz="2400" dirty="0" smtClean="0">
                <a:latin typeface="Agency FB" pitchFamily="34" charset="0"/>
              </a:rPr>
              <a:t>Named </a:t>
            </a:r>
            <a:r>
              <a:rPr lang="en-US" sz="2400" dirty="0">
                <a:latin typeface="Agency FB" pitchFamily="34" charset="0"/>
              </a:rPr>
              <a:t>Entity </a:t>
            </a:r>
            <a:r>
              <a:rPr lang="en-US" sz="2400" dirty="0" smtClean="0">
                <a:latin typeface="Agency FB" pitchFamily="34" charset="0"/>
              </a:rPr>
              <a:t>Recognition</a:t>
            </a:r>
          </a:p>
          <a:p>
            <a:pPr marL="742950" lvl="1" indent="-285750">
              <a:buFont typeface="Wingdings" pitchFamily="2" charset="2"/>
              <a:buChar char="§"/>
            </a:pPr>
            <a:r>
              <a:rPr lang="en-US" sz="2400" dirty="0" smtClean="0">
                <a:latin typeface="Agency FB" pitchFamily="34" charset="0"/>
              </a:rPr>
              <a:t>Movie Rating</a:t>
            </a:r>
          </a:p>
          <a:p>
            <a:pPr marL="742950" lvl="1" indent="-285750">
              <a:buFont typeface="Wingdings" pitchFamily="2" charset="2"/>
              <a:buChar char="§"/>
            </a:pPr>
            <a:r>
              <a:rPr lang="en-US" sz="2400" dirty="0" smtClean="0">
                <a:latin typeface="Agency FB" pitchFamily="34" charset="0"/>
              </a:rPr>
              <a:t>Image Recognition &amp; Classification</a:t>
            </a:r>
          </a:p>
          <a:p>
            <a:pPr marL="742950" lvl="1" indent="-285750">
              <a:buFont typeface="Wingdings" pitchFamily="2" charset="2"/>
              <a:buChar char="§"/>
            </a:pPr>
            <a:endParaRPr lang="en-US" sz="2400" dirty="0" smtClean="0">
              <a:latin typeface="Agency FB" pitchFamily="34" charset="0"/>
            </a:endParaRPr>
          </a:p>
          <a:p>
            <a:pPr lvl="1"/>
            <a:endParaRPr lang="en-US" sz="2400" dirty="0" smtClean="0">
              <a:latin typeface="Agency FB" pitchFamily="34" charset="0"/>
            </a:endParaRPr>
          </a:p>
          <a:p>
            <a:pPr marL="285750" indent="-285750">
              <a:buFont typeface="Wingdings" pitchFamily="2" charset="2"/>
              <a:buChar char="Ø"/>
            </a:pPr>
            <a:endParaRPr lang="en-US" sz="2400" b="1" dirty="0" smtClean="0">
              <a:latin typeface="Agency FB" pitchFamily="34" charset="0"/>
            </a:endParaRPr>
          </a:p>
          <a:p>
            <a:endParaRPr lang="en-US" sz="2400" dirty="0">
              <a:latin typeface="Agency FB"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TextBox 7"/>
          <p:cNvSpPr txBox="1"/>
          <p:nvPr/>
        </p:nvSpPr>
        <p:spPr>
          <a:xfrm>
            <a:off x="2417378" y="1905000"/>
            <a:ext cx="8707821" cy="4001095"/>
          </a:xfrm>
          <a:prstGeom prst="rect">
            <a:avLst/>
          </a:prstGeom>
          <a:noFill/>
        </p:spPr>
        <p:txBody>
          <a:bodyPr wrap="square" rtlCol="0">
            <a:spAutoFit/>
          </a:bodyPr>
          <a:lstStyle/>
          <a:p>
            <a:pPr marL="342900" indent="-342900">
              <a:buFont typeface="Wingdings" pitchFamily="2" charset="2"/>
              <a:buChar char="q"/>
            </a:pPr>
            <a:r>
              <a:rPr lang="en-US" sz="5400" b="1" dirty="0" smtClean="0">
                <a:latin typeface="Agency FB" pitchFamily="34" charset="0"/>
              </a:rPr>
              <a:t>Case Studies &amp; Industry Project</a:t>
            </a:r>
            <a:endParaRPr lang="en-US" sz="5400" b="1" dirty="0" smtClean="0">
              <a:latin typeface="Agency FB" pitchFamily="34" charset="0"/>
            </a:endParaRPr>
          </a:p>
          <a:p>
            <a:pPr marL="742950" lvl="1" indent="-285750">
              <a:buFont typeface="Wingdings" pitchFamily="2" charset="2"/>
              <a:buChar char="§"/>
            </a:pPr>
            <a:r>
              <a:rPr lang="en-US" sz="3200" dirty="0" smtClean="0">
                <a:latin typeface="Agency FB" pitchFamily="34" charset="0"/>
              </a:rPr>
              <a:t>Duration 2 Months</a:t>
            </a:r>
          </a:p>
          <a:p>
            <a:pPr marL="742950" lvl="1" indent="-285750">
              <a:buFont typeface="Wingdings" pitchFamily="2" charset="2"/>
              <a:buChar char="§"/>
            </a:pPr>
            <a:r>
              <a:rPr lang="en-US" sz="3200" dirty="0" smtClean="0">
                <a:latin typeface="Agency FB" pitchFamily="34" charset="0"/>
              </a:rPr>
              <a:t>Data Science competitions on </a:t>
            </a:r>
            <a:r>
              <a:rPr lang="en-US" sz="3200" dirty="0" err="1" smtClean="0">
                <a:latin typeface="Agency FB" pitchFamily="34" charset="0"/>
              </a:rPr>
              <a:t>Kaggle</a:t>
            </a:r>
            <a:r>
              <a:rPr lang="en-US" sz="3200" dirty="0" smtClean="0">
                <a:latin typeface="Agency FB" pitchFamily="34" charset="0"/>
              </a:rPr>
              <a:t>/</a:t>
            </a:r>
            <a:r>
              <a:rPr lang="en-US" sz="3200" dirty="0" err="1" smtClean="0">
                <a:latin typeface="Agency FB" pitchFamily="34" charset="0"/>
              </a:rPr>
              <a:t>Hakerearth</a:t>
            </a:r>
            <a:r>
              <a:rPr lang="en-US" sz="3200" dirty="0" smtClean="0">
                <a:latin typeface="Agency FB" pitchFamily="34" charset="0"/>
              </a:rPr>
              <a:t> etc.</a:t>
            </a:r>
          </a:p>
          <a:p>
            <a:pPr marL="742950" lvl="1" indent="-285750">
              <a:buFont typeface="Wingdings" pitchFamily="2" charset="2"/>
              <a:buChar char="§"/>
            </a:pPr>
            <a:r>
              <a:rPr lang="en-US" sz="3200" dirty="0" smtClean="0">
                <a:latin typeface="Agency FB" pitchFamily="34" charset="0"/>
              </a:rPr>
              <a:t>Interviews Preparation</a:t>
            </a:r>
          </a:p>
          <a:p>
            <a:pPr marL="742950" lvl="1" indent="-285750">
              <a:buFont typeface="Wingdings" pitchFamily="2" charset="2"/>
              <a:buChar char="§"/>
            </a:pPr>
            <a:r>
              <a:rPr lang="en-US" sz="3200" dirty="0" err="1">
                <a:latin typeface="Agency FB" pitchFamily="34" charset="0"/>
              </a:rPr>
              <a:t>Hackathon</a:t>
            </a:r>
            <a:endParaRPr lang="en-US" sz="3200" dirty="0">
              <a:latin typeface="Agency FB" pitchFamily="34" charset="0"/>
            </a:endParaRPr>
          </a:p>
          <a:p>
            <a:pPr marL="742950" lvl="1" indent="-285750">
              <a:buFont typeface="Wingdings" pitchFamily="2" charset="2"/>
              <a:buChar char="§"/>
            </a:pPr>
            <a:r>
              <a:rPr lang="en-US" sz="3200" dirty="0" err="1" smtClean="0">
                <a:latin typeface="Agency FB" pitchFamily="34" charset="0"/>
              </a:rPr>
              <a:t>BootCamp</a:t>
            </a:r>
            <a:endParaRPr lang="en-US" sz="3200" dirty="0" smtClean="0">
              <a:latin typeface="Agency FB" pitchFamily="34" charset="0"/>
            </a:endParaRPr>
          </a:p>
          <a:p>
            <a:pPr lvl="1"/>
            <a:endParaRPr lang="en-US" sz="2000" dirty="0" smtClean="0">
              <a:latin typeface="Agency FB" pitchFamily="34" charset="0"/>
            </a:endParaRPr>
          </a:p>
          <a:p>
            <a:pPr marL="800100" lvl="1" indent="-342900">
              <a:buFont typeface="Wingdings" pitchFamily="2" charset="2"/>
              <a:buChar char="§"/>
            </a:pPr>
            <a:endParaRPr lang="en-US" sz="2000" b="1" dirty="0" smtClean="0">
              <a:latin typeface="Agency FB" pitchFamily="34" charset="0"/>
            </a:endParaRPr>
          </a:p>
        </p:txBody>
      </p:sp>
    </p:spTree>
    <p:extLst>
      <p:ext uri="{BB962C8B-B14F-4D97-AF65-F5344CB8AC3E}">
        <p14:creationId xmlns:p14="http://schemas.microsoft.com/office/powerpoint/2010/main" val="12378938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1"/>
          <p:cNvPicPr/>
          <p:nvPr/>
        </p:nvPicPr>
        <p:blipFill>
          <a:blip r:embed="rId4"/>
          <a:srcRect l="5737" t="7592" r="5885" b="935"/>
          <a:stretch/>
        </p:blipFill>
        <p:spPr>
          <a:xfrm>
            <a:off x="1676400" y="912103"/>
            <a:ext cx="8391360" cy="5410200"/>
          </a:xfrm>
          <a:prstGeom prst="rect">
            <a:avLst/>
          </a:prstGeom>
          <a:ln>
            <a:noFill/>
          </a:ln>
        </p:spPr>
      </p:pic>
      <p:sp>
        <p:nvSpPr>
          <p:cNvPr id="8" name="Title 1"/>
          <p:cNvSpPr txBox="1">
            <a:spLocks/>
          </p:cNvSpPr>
          <p:nvPr/>
        </p:nvSpPr>
        <p:spPr>
          <a:xfrm>
            <a:off x="304800" y="1219200"/>
            <a:ext cx="3962400" cy="534600"/>
          </a:xfrm>
          <a:prstGeom prst="rect">
            <a:avLst/>
          </a:prstGeom>
        </p:spPr>
        <p:txBody>
          <a:bodyPr>
            <a:normAutofit/>
          </a:bodyPr>
          <a:lstStyle/>
          <a:p>
            <a:pPr fontAlgn="base"/>
            <a:endParaRPr lang="en-US" sz="2800" b="1" dirty="0">
              <a:solidFill>
                <a:schemeClr val="bg1">
                  <a:lumMod val="50000"/>
                </a:schemeClr>
              </a:solidFill>
            </a:endParaRPr>
          </a:p>
        </p:txBody>
      </p:sp>
      <p:sp>
        <p:nvSpPr>
          <p:cNvPr id="9" name="TextBox 8"/>
          <p:cNvSpPr txBox="1"/>
          <p:nvPr/>
        </p:nvSpPr>
        <p:spPr>
          <a:xfrm>
            <a:off x="685800" y="388883"/>
            <a:ext cx="6522720" cy="523220"/>
          </a:xfrm>
          <a:prstGeom prst="rect">
            <a:avLst/>
          </a:prstGeom>
          <a:noFill/>
          <a:ln>
            <a:noFill/>
          </a:ln>
        </p:spPr>
        <p:txBody>
          <a:bodyPr wrap="square" rtlCol="0">
            <a:spAutoFit/>
          </a:bodyPr>
          <a:lstStyle/>
          <a:p>
            <a:r>
              <a:rPr lang="en-US" sz="2800" b="1" dirty="0" smtClean="0">
                <a:solidFill>
                  <a:srgbClr val="0070C0"/>
                </a:solidFill>
              </a:rPr>
              <a:t>Skills to become a Data Scientist</a:t>
            </a:r>
            <a:endParaRPr lang="en-US" sz="2800" dirty="0">
              <a:solidFill>
                <a:srgbClr val="0070C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269" y="798130"/>
            <a:ext cx="7129462" cy="5098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381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38FF27F2-B698-4863-A696-E24F2BA3EB9D}"/>
              </a:ext>
            </a:extLst>
          </p:cNvPr>
          <p:cNvPicPr>
            <a:picLocks noChangeAspect="1"/>
          </p:cNvPicPr>
          <p:nvPr/>
        </p:nvPicPr>
        <p:blipFill>
          <a:blip r:embed="rId3"/>
          <a:stretch>
            <a:fillRect/>
          </a:stretch>
        </p:blipFill>
        <p:spPr>
          <a:xfrm>
            <a:off x="609599" y="228600"/>
            <a:ext cx="11458662" cy="6400802"/>
          </a:xfrm>
          <a:prstGeom prst="rect">
            <a:avLst/>
          </a:prstGeom>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3"/>
          <p:cNvPicPr/>
          <p:nvPr/>
        </p:nvPicPr>
        <p:blipFill>
          <a:blip r:embed="rId4"/>
          <a:stretch/>
        </p:blipFill>
        <p:spPr>
          <a:xfrm>
            <a:off x="10515600" y="97191"/>
            <a:ext cx="1524000" cy="588609"/>
          </a:xfrm>
          <a:prstGeom prst="rect">
            <a:avLst/>
          </a:prstGeom>
          <a:ln>
            <a:noFill/>
          </a:ln>
        </p:spPr>
      </p:pic>
      <p:sp>
        <p:nvSpPr>
          <p:cNvPr id="9" name="TextBox 8"/>
          <p:cNvSpPr txBox="1"/>
          <p:nvPr/>
        </p:nvSpPr>
        <p:spPr>
          <a:xfrm>
            <a:off x="838200" y="381000"/>
            <a:ext cx="3429540" cy="461665"/>
          </a:xfrm>
          <a:prstGeom prst="rect">
            <a:avLst/>
          </a:prstGeom>
          <a:noFill/>
          <a:ln>
            <a:noFill/>
          </a:ln>
        </p:spPr>
        <p:txBody>
          <a:bodyPr wrap="square" rtlCol="0">
            <a:spAutoFit/>
          </a:bodyPr>
          <a:lstStyle/>
          <a:p>
            <a:r>
              <a:rPr lang="en-US" sz="2400" b="1" dirty="0" smtClean="0">
                <a:solidFill>
                  <a:srgbClr val="0070C0"/>
                </a:solidFill>
              </a:rPr>
              <a:t>Architecture</a:t>
            </a:r>
            <a:endParaRPr lang="en-US" sz="2400" dirty="0">
              <a:solidFill>
                <a:srgbClr val="0070C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333980" y="1066800"/>
            <a:ext cx="739152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spc="-1" dirty="0" smtClean="0">
                <a:solidFill>
                  <a:schemeClr val="accent2">
                    <a:lumMod val="75000"/>
                  </a:schemeClr>
                </a:solidFill>
                <a:latin typeface="Arial Rounded MT Bold" pitchFamily="34" charset="0"/>
                <a:ea typeface="DejaVu Sans"/>
              </a:rPr>
              <a:t>ML Buzz word ! Suddenly </a:t>
            </a:r>
            <a:r>
              <a:rPr lang="en-IN" sz="4400" b="0" strike="noStrike" spc="-1" dirty="0" smtClean="0">
                <a:solidFill>
                  <a:schemeClr val="accent2">
                    <a:lumMod val="75000"/>
                  </a:schemeClr>
                </a:solidFill>
                <a:latin typeface="Arial Rounded MT Bold" pitchFamily="34" charset="0"/>
                <a:ea typeface="DejaVu Sans"/>
              </a:rPr>
              <a:t>?</a:t>
            </a:r>
            <a:endParaRPr lang="en-IN" sz="4400" b="0" strike="noStrike" spc="-1" dirty="0">
              <a:solidFill>
                <a:schemeClr val="accent2">
                  <a:lumMod val="75000"/>
                </a:schemeClr>
              </a:solidFill>
              <a:latin typeface="Arial Rounded MT Bold" pitchFamily="34" charset="0"/>
            </a:endParaRPr>
          </a:p>
        </p:txBody>
      </p:sp>
      <p:sp>
        <p:nvSpPr>
          <p:cNvPr id="7" name="TextBox 6"/>
          <p:cNvSpPr txBox="1"/>
          <p:nvPr/>
        </p:nvSpPr>
        <p:spPr>
          <a:xfrm>
            <a:off x="1600080" y="2236076"/>
            <a:ext cx="8229720" cy="3170099"/>
          </a:xfrm>
          <a:prstGeom prst="rect">
            <a:avLst/>
          </a:prstGeom>
          <a:noFill/>
        </p:spPr>
        <p:txBody>
          <a:bodyPr wrap="square" rtlCol="0">
            <a:spAutoFit/>
          </a:bodyPr>
          <a:lstStyle/>
          <a:p>
            <a:pPr marL="342900" indent="-342900">
              <a:buAutoNum type="arabicPeriod"/>
            </a:pPr>
            <a:r>
              <a:rPr lang="en-US" sz="4000" b="1" dirty="0" smtClean="0">
                <a:latin typeface="Agency FB" pitchFamily="34" charset="0"/>
              </a:rPr>
              <a:t>Huge data in digital form</a:t>
            </a:r>
            <a:endParaRPr lang="en-US" sz="4000" b="1" dirty="0" smtClean="0">
              <a:solidFill>
                <a:srgbClr val="FF0000"/>
              </a:solidFill>
              <a:latin typeface="Agency FB" pitchFamily="34" charset="0"/>
            </a:endParaRPr>
          </a:p>
          <a:p>
            <a:pPr marL="342900" indent="-342900">
              <a:buAutoNum type="arabicPeriod"/>
            </a:pPr>
            <a:endParaRPr lang="en-US" sz="4000" b="1" dirty="0" smtClean="0">
              <a:solidFill>
                <a:srgbClr val="FF0000"/>
              </a:solidFill>
              <a:latin typeface="Agency FB" pitchFamily="34" charset="0"/>
            </a:endParaRPr>
          </a:p>
          <a:p>
            <a:pPr marL="342900" indent="-342900">
              <a:buAutoNum type="arabicPeriod"/>
            </a:pPr>
            <a:r>
              <a:rPr lang="en-US" sz="4000" b="1" dirty="0" smtClean="0">
                <a:latin typeface="Agency FB" pitchFamily="34" charset="0"/>
              </a:rPr>
              <a:t>Computational capability</a:t>
            </a:r>
          </a:p>
          <a:p>
            <a:pPr marL="342900" indent="-342900">
              <a:buAutoNum type="arabicPeriod"/>
            </a:pPr>
            <a:endParaRPr lang="en-US" sz="4000" b="1" dirty="0" smtClean="0">
              <a:latin typeface="Agency FB" pitchFamily="34" charset="0"/>
            </a:endParaRPr>
          </a:p>
          <a:p>
            <a:pPr marL="342900" indent="-342900">
              <a:buAutoNum type="arabicPeriod"/>
            </a:pPr>
            <a:r>
              <a:rPr lang="en-US" sz="4000" b="1" dirty="0">
                <a:latin typeface="Agency FB" pitchFamily="34" charset="0"/>
              </a:rPr>
              <a:t>Recent progress in algorithms and </a:t>
            </a:r>
            <a:r>
              <a:rPr lang="en-US" sz="4000" b="1" dirty="0" smtClean="0">
                <a:latin typeface="Agency FB" pitchFamily="34" charset="0"/>
              </a:rPr>
              <a:t>theory</a:t>
            </a:r>
            <a:endParaRPr lang="en-US" sz="4000" dirty="0">
              <a:latin typeface="Agency FB"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066800" y="445320"/>
            <a:ext cx="8077200" cy="619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3200" b="1" dirty="0" smtClean="0">
                <a:solidFill>
                  <a:schemeClr val="accent2">
                    <a:lumMod val="75000"/>
                  </a:schemeClr>
                </a:solidFill>
              </a:rPr>
              <a:t>Machine Learning Applications</a:t>
            </a:r>
            <a:endParaRPr lang="en-IN" sz="3200" b="1" strike="noStrike" spc="-1" dirty="0">
              <a:solidFill>
                <a:schemeClr val="accent2">
                  <a:lumMod val="75000"/>
                </a:schemeClr>
              </a:solidFill>
              <a:latin typeface="Arial Rounded MT Bold" pitchFamily="34" charset="0"/>
            </a:endParaRPr>
          </a:p>
        </p:txBody>
      </p:sp>
      <p:sp>
        <p:nvSpPr>
          <p:cNvPr id="7" name="TextBox 6"/>
          <p:cNvSpPr txBox="1"/>
          <p:nvPr/>
        </p:nvSpPr>
        <p:spPr>
          <a:xfrm>
            <a:off x="6249480" y="1295400"/>
            <a:ext cx="4799520" cy="4832092"/>
          </a:xfrm>
          <a:prstGeom prst="rect">
            <a:avLst/>
          </a:prstGeom>
          <a:noFill/>
        </p:spPr>
        <p:txBody>
          <a:bodyPr wrap="square" rtlCol="0">
            <a:spAutoFit/>
          </a:bodyPr>
          <a:lstStyle/>
          <a:p>
            <a:endParaRPr lang="en-US" sz="2200" dirty="0">
              <a:latin typeface="Agency FB" pitchFamily="34" charset="0"/>
            </a:endParaRPr>
          </a:p>
          <a:p>
            <a:pPr marL="800100" lvl="1" indent="-342900">
              <a:buFont typeface="Arial" pitchFamily="34" charset="0"/>
              <a:buChar char="•"/>
            </a:pPr>
            <a:r>
              <a:rPr lang="en-US" sz="2200" b="1" dirty="0" smtClean="0">
                <a:latin typeface="Agency FB" pitchFamily="34" charset="0"/>
              </a:rPr>
              <a:t>Computer vision</a:t>
            </a:r>
          </a:p>
          <a:p>
            <a:pPr marL="1257300" lvl="2" indent="-342900">
              <a:buFont typeface="Courier New" pitchFamily="49" charset="0"/>
              <a:buChar char="o"/>
            </a:pPr>
            <a:r>
              <a:rPr lang="en-US" sz="2200" dirty="0" smtClean="0">
                <a:latin typeface="Agency FB" pitchFamily="34" charset="0"/>
              </a:rPr>
              <a:t>Image </a:t>
            </a:r>
            <a:r>
              <a:rPr lang="en-US" sz="2200" dirty="0">
                <a:latin typeface="Agency FB" pitchFamily="34" charset="0"/>
              </a:rPr>
              <a:t>Classification</a:t>
            </a:r>
          </a:p>
          <a:p>
            <a:pPr marL="1257300" lvl="2" indent="-342900">
              <a:buFont typeface="Courier New" pitchFamily="49" charset="0"/>
              <a:buChar char="o"/>
            </a:pPr>
            <a:r>
              <a:rPr lang="en-US" sz="2200" dirty="0">
                <a:latin typeface="Agency FB" pitchFamily="34" charset="0"/>
              </a:rPr>
              <a:t>Facial recognition technology</a:t>
            </a:r>
          </a:p>
          <a:p>
            <a:pPr marL="1257300" lvl="2" indent="-342900">
              <a:buFont typeface="Courier New" pitchFamily="49" charset="0"/>
              <a:buChar char="o"/>
            </a:pPr>
            <a:r>
              <a:rPr lang="en-US" sz="2200" dirty="0">
                <a:latin typeface="Agency FB" pitchFamily="34" charset="0"/>
              </a:rPr>
              <a:t>Optical character recognition</a:t>
            </a:r>
          </a:p>
          <a:p>
            <a:pPr marL="800100" lvl="1" indent="-342900">
              <a:buFont typeface="Arial" pitchFamily="34" charset="0"/>
              <a:buChar char="•"/>
            </a:pPr>
            <a:r>
              <a:rPr lang="en-US" sz="2200" b="1" dirty="0" smtClean="0">
                <a:latin typeface="Agency FB" pitchFamily="34" charset="0"/>
              </a:rPr>
              <a:t>Natural language Processing</a:t>
            </a:r>
          </a:p>
          <a:p>
            <a:pPr marL="1257300" lvl="2" indent="-342900">
              <a:buFont typeface="Courier New" pitchFamily="49" charset="0"/>
              <a:buChar char="o"/>
            </a:pPr>
            <a:r>
              <a:rPr lang="en-US" sz="2200" dirty="0" smtClean="0">
                <a:latin typeface="Agency FB" pitchFamily="34" charset="0"/>
              </a:rPr>
              <a:t>Language </a:t>
            </a:r>
            <a:r>
              <a:rPr lang="en-US" sz="2200" dirty="0">
                <a:latin typeface="Agency FB" pitchFamily="34" charset="0"/>
              </a:rPr>
              <a:t>Translation</a:t>
            </a:r>
          </a:p>
          <a:p>
            <a:pPr marL="1257300" lvl="2" indent="-342900">
              <a:buFont typeface="Courier New" pitchFamily="49" charset="0"/>
              <a:buChar char="o"/>
            </a:pPr>
            <a:r>
              <a:rPr lang="en-US" sz="2200" dirty="0">
                <a:latin typeface="Agency FB" pitchFamily="34" charset="0"/>
              </a:rPr>
              <a:t> Spell check</a:t>
            </a:r>
          </a:p>
          <a:p>
            <a:pPr marL="1257300" lvl="2" indent="-342900">
              <a:buFont typeface="Courier New" pitchFamily="49" charset="0"/>
              <a:buChar char="o"/>
            </a:pPr>
            <a:r>
              <a:rPr lang="en-US" sz="2200" dirty="0">
                <a:latin typeface="Agency FB" pitchFamily="34" charset="0"/>
              </a:rPr>
              <a:t> Autocomplete</a:t>
            </a:r>
          </a:p>
          <a:p>
            <a:pPr marL="1257300" lvl="2" indent="-342900">
              <a:buFont typeface="Courier New" pitchFamily="49" charset="0"/>
              <a:buChar char="o"/>
            </a:pPr>
            <a:r>
              <a:rPr lang="en-US" sz="2200" dirty="0">
                <a:latin typeface="Agency FB" pitchFamily="34" charset="0"/>
              </a:rPr>
              <a:t> Voice text messaging</a:t>
            </a:r>
          </a:p>
          <a:p>
            <a:pPr marL="1257300" lvl="2" indent="-342900">
              <a:buFont typeface="Courier New" pitchFamily="49" charset="0"/>
              <a:buChar char="o"/>
            </a:pPr>
            <a:r>
              <a:rPr lang="en-US" sz="2200" dirty="0">
                <a:latin typeface="Agency FB" pitchFamily="34" charset="0"/>
              </a:rPr>
              <a:t> Spam filters</a:t>
            </a:r>
          </a:p>
          <a:p>
            <a:pPr marL="1257300" lvl="2" indent="-342900">
              <a:buFont typeface="Courier New" pitchFamily="49" charset="0"/>
              <a:buChar char="o"/>
            </a:pPr>
            <a:r>
              <a:rPr lang="en-US" sz="2200" dirty="0">
                <a:latin typeface="Agency FB" pitchFamily="34" charset="0"/>
              </a:rPr>
              <a:t> Related keywords on search engines</a:t>
            </a:r>
          </a:p>
          <a:p>
            <a:pPr marL="1257300" lvl="2" indent="-342900">
              <a:buFont typeface="Courier New" pitchFamily="49" charset="0"/>
              <a:buChar char="o"/>
            </a:pPr>
            <a:r>
              <a:rPr lang="en-US" sz="2200" dirty="0">
                <a:latin typeface="Agency FB" pitchFamily="34" charset="0"/>
              </a:rPr>
              <a:t> </a:t>
            </a:r>
            <a:r>
              <a:rPr lang="en-US" sz="2200" dirty="0" err="1">
                <a:latin typeface="Agency FB" pitchFamily="34" charset="0"/>
              </a:rPr>
              <a:t>Siri</a:t>
            </a:r>
            <a:r>
              <a:rPr lang="en-US" sz="2200" dirty="0">
                <a:latin typeface="Agency FB" pitchFamily="34" charset="0"/>
              </a:rPr>
              <a:t>, </a:t>
            </a:r>
            <a:r>
              <a:rPr lang="en-US" sz="2200" dirty="0" err="1">
                <a:latin typeface="Agency FB" pitchFamily="34" charset="0"/>
              </a:rPr>
              <a:t>Alexa</a:t>
            </a:r>
            <a:r>
              <a:rPr lang="en-US" sz="2200" dirty="0">
                <a:latin typeface="Agency FB" pitchFamily="34" charset="0"/>
              </a:rPr>
              <a:t>, or Google Assistant</a:t>
            </a:r>
          </a:p>
          <a:p>
            <a:endParaRPr lang="en-US" sz="2200" dirty="0">
              <a:latin typeface="Agency FB" pitchFamily="34" charset="0"/>
            </a:endParaRPr>
          </a:p>
        </p:txBody>
      </p:sp>
      <p:sp>
        <p:nvSpPr>
          <p:cNvPr id="8" name="TextBox 7"/>
          <p:cNvSpPr txBox="1"/>
          <p:nvPr/>
        </p:nvSpPr>
        <p:spPr>
          <a:xfrm>
            <a:off x="1095703" y="1541621"/>
            <a:ext cx="4206240" cy="4832092"/>
          </a:xfrm>
          <a:prstGeom prst="rect">
            <a:avLst/>
          </a:prstGeom>
          <a:noFill/>
        </p:spPr>
        <p:txBody>
          <a:bodyPr wrap="square" rtlCol="0">
            <a:spAutoFit/>
          </a:bodyPr>
          <a:lstStyle/>
          <a:p>
            <a:pPr marL="800100" lvl="1" indent="-342900">
              <a:buFont typeface="Arial" pitchFamily="34" charset="0"/>
              <a:buChar char="•"/>
            </a:pPr>
            <a:r>
              <a:rPr lang="en-US" sz="2200" dirty="0">
                <a:latin typeface="Agency FB" pitchFamily="34" charset="0"/>
              </a:rPr>
              <a:t>Recommendation engines</a:t>
            </a:r>
          </a:p>
          <a:p>
            <a:pPr marL="800100" lvl="1" indent="-342900">
              <a:buFont typeface="Arial" pitchFamily="34" charset="0"/>
              <a:buChar char="•"/>
            </a:pPr>
            <a:r>
              <a:rPr lang="en-US" sz="2200" dirty="0">
                <a:latin typeface="Agency FB" pitchFamily="34" charset="0"/>
              </a:rPr>
              <a:t>Self-driving </a:t>
            </a:r>
            <a:r>
              <a:rPr lang="en-US" sz="2200" dirty="0" smtClean="0">
                <a:latin typeface="Agency FB" pitchFamily="34" charset="0"/>
              </a:rPr>
              <a:t>cars</a:t>
            </a:r>
          </a:p>
          <a:p>
            <a:pPr marL="800100" lvl="1" indent="-342900">
              <a:buFont typeface="Arial" pitchFamily="34" charset="0"/>
              <a:buChar char="•"/>
            </a:pPr>
            <a:r>
              <a:rPr lang="en-US" sz="2200" dirty="0" smtClean="0">
                <a:latin typeface="Agency FB" pitchFamily="34" charset="0"/>
              </a:rPr>
              <a:t>News classification</a:t>
            </a:r>
          </a:p>
          <a:p>
            <a:pPr marL="800100" lvl="1" indent="-342900">
              <a:buFont typeface="Arial" pitchFamily="34" charset="0"/>
              <a:buChar char="•"/>
            </a:pPr>
            <a:r>
              <a:rPr lang="en-US" sz="2200" dirty="0" smtClean="0">
                <a:latin typeface="Agency FB" pitchFamily="34" charset="0"/>
              </a:rPr>
              <a:t>Sensor Networks</a:t>
            </a:r>
          </a:p>
          <a:p>
            <a:pPr marL="800100" lvl="1" indent="-342900">
              <a:buFont typeface="Arial" pitchFamily="34" charset="0"/>
              <a:buChar char="•"/>
            </a:pPr>
            <a:r>
              <a:rPr lang="en-US" sz="2200" dirty="0" smtClean="0">
                <a:latin typeface="Agency FB" pitchFamily="34" charset="0"/>
              </a:rPr>
              <a:t>Predictive maintenance</a:t>
            </a:r>
          </a:p>
          <a:p>
            <a:pPr marL="800100" lvl="1" indent="-342900">
              <a:buFont typeface="Arial" pitchFamily="34" charset="0"/>
              <a:buChar char="•"/>
            </a:pPr>
            <a:r>
              <a:rPr lang="en-US" sz="2200" dirty="0" smtClean="0">
                <a:latin typeface="Agency FB" pitchFamily="34" charset="0"/>
              </a:rPr>
              <a:t>SPAM classification</a:t>
            </a:r>
          </a:p>
          <a:p>
            <a:pPr marL="800100" lvl="1" indent="-342900">
              <a:buFont typeface="Arial" pitchFamily="34" charset="0"/>
              <a:buChar char="•"/>
            </a:pPr>
            <a:r>
              <a:rPr lang="en-US" sz="2200" dirty="0" smtClean="0">
                <a:latin typeface="Agency FB" pitchFamily="34" charset="0"/>
              </a:rPr>
              <a:t>Medical diagnosis</a:t>
            </a:r>
          </a:p>
          <a:p>
            <a:pPr marL="800100" lvl="1" indent="-342900">
              <a:buFont typeface="Arial" pitchFamily="34" charset="0"/>
              <a:buChar char="•"/>
            </a:pPr>
            <a:r>
              <a:rPr lang="en-US" sz="2200" dirty="0" smtClean="0">
                <a:latin typeface="Agency FB" pitchFamily="34" charset="0"/>
              </a:rPr>
              <a:t>Credit scoring</a:t>
            </a:r>
          </a:p>
          <a:p>
            <a:pPr marL="800100" lvl="1" indent="-342900">
              <a:buFont typeface="Arial" pitchFamily="34" charset="0"/>
              <a:buChar char="•"/>
            </a:pPr>
            <a:r>
              <a:rPr lang="en-US" sz="2200" dirty="0" smtClean="0">
                <a:latin typeface="Agency FB" pitchFamily="34" charset="0"/>
              </a:rPr>
              <a:t>Fraud detection</a:t>
            </a:r>
          </a:p>
          <a:p>
            <a:pPr marL="800100" lvl="1" indent="-342900">
              <a:buFont typeface="Arial" pitchFamily="34" charset="0"/>
              <a:buChar char="•"/>
            </a:pPr>
            <a:r>
              <a:rPr lang="en-US" sz="2200" dirty="0" smtClean="0">
                <a:latin typeface="Agency FB" pitchFamily="34" charset="0"/>
              </a:rPr>
              <a:t>Market segmentation</a:t>
            </a:r>
          </a:p>
          <a:p>
            <a:pPr marL="800100" lvl="1" indent="-342900">
              <a:buFont typeface="Arial" pitchFamily="34" charset="0"/>
              <a:buChar char="•"/>
            </a:pPr>
            <a:r>
              <a:rPr lang="en-US" sz="2200" dirty="0" smtClean="0">
                <a:latin typeface="Agency FB" pitchFamily="34" charset="0"/>
              </a:rPr>
              <a:t>Google page ranking</a:t>
            </a:r>
          </a:p>
          <a:p>
            <a:pPr marL="800100" lvl="1" indent="-342900">
              <a:buFont typeface="Arial" pitchFamily="34" charset="0"/>
              <a:buChar char="•"/>
            </a:pPr>
            <a:r>
              <a:rPr lang="en-US" sz="2200" dirty="0">
                <a:latin typeface="Agency FB" pitchFamily="34" charset="0"/>
              </a:rPr>
              <a:t>C</a:t>
            </a:r>
            <a:r>
              <a:rPr lang="en-US" sz="2200" dirty="0" smtClean="0">
                <a:latin typeface="Agency FB" pitchFamily="34" charset="0"/>
              </a:rPr>
              <a:t>ollaborative filtering</a:t>
            </a:r>
          </a:p>
          <a:p>
            <a:pPr marL="800100" lvl="1" indent="-342900">
              <a:buFont typeface="Arial" pitchFamily="34" charset="0"/>
              <a:buChar char="•"/>
            </a:pPr>
            <a:r>
              <a:rPr lang="en-US" sz="2200" dirty="0">
                <a:latin typeface="Agency FB" pitchFamily="34" charset="0"/>
              </a:rPr>
              <a:t>N</a:t>
            </a:r>
            <a:r>
              <a:rPr lang="en-US" sz="2200" dirty="0" smtClean="0">
                <a:latin typeface="Agency FB" pitchFamily="34" charset="0"/>
              </a:rPr>
              <a:t>amed entity recognition</a:t>
            </a:r>
            <a:endParaRPr lang="en-US" sz="2200" dirty="0">
              <a:latin typeface="Agency FB" pitchFamily="34" charset="0"/>
            </a:endParaRPr>
          </a:p>
          <a:p>
            <a:pPr marL="285750" indent="-285750">
              <a:buFont typeface="Arial" pitchFamily="34" charset="0"/>
              <a:buChar char="•"/>
            </a:pPr>
            <a:endParaRPr lang="en-US" sz="2200" dirty="0">
              <a:latin typeface="Agency FB"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a:off x="1614960" y="1524000"/>
            <a:ext cx="7391520" cy="619320"/>
          </a:xfrm>
          <a:prstGeom prst="rect">
            <a:avLst/>
          </a:prstGeom>
          <a:noFill/>
          <a:ln>
            <a:solidFill>
              <a:schemeClr val="bg1"/>
            </a:solid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dirty="0">
                <a:solidFill>
                  <a:srgbClr val="0070C0"/>
                </a:solidFill>
                <a:latin typeface="Arial Rounded MT Bold" pitchFamily="34" charset="0"/>
                <a:ea typeface="DejaVu Sans"/>
              </a:rPr>
              <a:t>What is Machine </a:t>
            </a:r>
            <a:r>
              <a:rPr lang="en-IN" sz="4400" b="0" strike="noStrike" spc="-1" dirty="0" smtClean="0">
                <a:solidFill>
                  <a:srgbClr val="0070C0"/>
                </a:solidFill>
                <a:latin typeface="Arial Rounded MT Bold" pitchFamily="34" charset="0"/>
                <a:ea typeface="DejaVu Sans"/>
              </a:rPr>
              <a:t>Learning?</a:t>
            </a:r>
            <a:endParaRPr lang="en-IN" sz="4400" b="0" strike="noStrike" spc="-1" dirty="0">
              <a:solidFill>
                <a:srgbClr val="0070C0"/>
              </a:solidFill>
              <a:latin typeface="Arial Rounded MT Bold" pitchFamily="34" charset="0"/>
            </a:endParaRPr>
          </a:p>
        </p:txBody>
      </p:sp>
      <p:pic>
        <p:nvPicPr>
          <p:cNvPr id="8" name="Picture 5"/>
          <p:cNvPicPr/>
          <p:nvPr/>
        </p:nvPicPr>
        <p:blipFill>
          <a:blip r:embed="rId4"/>
          <a:stretch/>
        </p:blipFill>
        <p:spPr>
          <a:xfrm>
            <a:off x="3657600" y="3048000"/>
            <a:ext cx="3642840" cy="1950480"/>
          </a:xfrm>
          <a:prstGeom prst="rect">
            <a:avLst/>
          </a:prstGeom>
          <a:ln>
            <a:noFill/>
          </a:ln>
        </p:spPr>
      </p:pic>
    </p:spTree>
    <p:extLst>
      <p:ext uri="{BB962C8B-B14F-4D97-AF65-F5344CB8AC3E}">
        <p14:creationId xmlns:p14="http://schemas.microsoft.com/office/powerpoint/2010/main" val="33737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a:blip r:embed="rId2"/>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9" name="Title 1"/>
          <p:cNvSpPr>
            <a:spLocks noGrp="1"/>
          </p:cNvSpPr>
          <p:nvPr/>
        </p:nvSpPr>
        <p:spPr>
          <a:xfrm>
            <a:off x="609600" y="1143000"/>
            <a:ext cx="11277600" cy="99060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sz="2800" b="1" dirty="0">
                <a:solidFill>
                  <a:srgbClr val="0070C0"/>
                </a:solidFill>
                <a:latin typeface="Agency FB" pitchFamily="34" charset="0"/>
                <a:ea typeface="+mn-ea"/>
                <a:cs typeface="+mn-cs"/>
              </a:rPr>
              <a:t>Machine Learning is</a:t>
            </a:r>
            <a:r>
              <a:rPr lang="en-US" sz="2800" b="1" dirty="0" smtClean="0">
                <a:solidFill>
                  <a:srgbClr val="0070C0"/>
                </a:solidFill>
                <a:latin typeface="Agency FB" pitchFamily="34" charset="0"/>
                <a:ea typeface="+mn-ea"/>
                <a:cs typeface="+mn-cs"/>
              </a:rPr>
              <a:t>..</a:t>
            </a:r>
            <a:r>
              <a:rPr lang="en-US" sz="2800" dirty="0">
                <a:latin typeface="Agency FB" pitchFamily="34" charset="0"/>
              </a:rPr>
              <a:t> Field of study that gives computers the ability to learn without being explicitly programmed. </a:t>
            </a:r>
            <a:r>
              <a:rPr lang="en-US" sz="2800" i="1" dirty="0">
                <a:solidFill>
                  <a:schemeClr val="accent2">
                    <a:lumMod val="75000"/>
                  </a:schemeClr>
                </a:solidFill>
                <a:latin typeface="Agency FB" pitchFamily="34" charset="0"/>
              </a:rPr>
              <a:t>~ </a:t>
            </a:r>
            <a:r>
              <a:rPr lang="en-US" sz="2800" b="1" dirty="0">
                <a:solidFill>
                  <a:schemeClr val="accent2">
                    <a:lumMod val="75000"/>
                  </a:schemeClr>
                </a:solidFill>
                <a:latin typeface="Agency FB" pitchFamily="34" charset="0"/>
                <a:hlinkClick r:id="rId3"/>
              </a:rPr>
              <a:t>Arthur </a:t>
            </a:r>
            <a:r>
              <a:rPr lang="en-US" sz="2800" b="1" dirty="0" smtClean="0">
                <a:solidFill>
                  <a:schemeClr val="accent2">
                    <a:lumMod val="75000"/>
                  </a:schemeClr>
                </a:solidFill>
                <a:latin typeface="Agency FB" pitchFamily="34" charset="0"/>
                <a:hlinkClick r:id="rId3"/>
              </a:rPr>
              <a:t>Samuel</a:t>
            </a:r>
            <a:r>
              <a:rPr lang="en-US" sz="2800" b="1" dirty="0" smtClean="0">
                <a:solidFill>
                  <a:schemeClr val="accent2">
                    <a:lumMod val="75000"/>
                  </a:schemeClr>
                </a:solidFill>
                <a:latin typeface="Agency FB" pitchFamily="34" charset="0"/>
              </a:rPr>
              <a:t>‘ 1959</a:t>
            </a:r>
            <a:endParaRPr lang="en-US" sz="2800" b="1" dirty="0">
              <a:solidFill>
                <a:schemeClr val="accent2">
                  <a:lumMod val="75000"/>
                </a:schemeClr>
              </a:solidFill>
              <a:latin typeface="Agency FB" pitchFamily="34" charset="0"/>
            </a:endParaRPr>
          </a:p>
          <a:p>
            <a:endParaRPr lang="en-US" sz="2800" b="1" dirty="0">
              <a:solidFill>
                <a:srgbClr val="0070C0"/>
              </a:solidFill>
              <a:latin typeface="Agency FB" pitchFamily="34" charset="0"/>
              <a:ea typeface="+mn-ea"/>
              <a:cs typeface="+mn-cs"/>
            </a:endParaRPr>
          </a:p>
        </p:txBody>
      </p:sp>
      <p:pic>
        <p:nvPicPr>
          <p:cNvPr id="10" name="Picture 9"/>
          <p:cNvPicPr>
            <a:picLocks noChangeAspect="1"/>
          </p:cNvPicPr>
          <p:nvPr/>
        </p:nvPicPr>
        <p:blipFill>
          <a:blip r:embed="rId4"/>
          <a:stretch>
            <a:fillRect/>
          </a:stretch>
        </p:blipFill>
        <p:spPr>
          <a:xfrm>
            <a:off x="3810000" y="2025979"/>
            <a:ext cx="4572000" cy="41662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9" name="Rectangle 3"/>
          <p:cNvSpPr txBox="1">
            <a:spLocks noChangeArrowheads="1"/>
          </p:cNvSpPr>
          <p:nvPr/>
        </p:nvSpPr>
        <p:spPr>
          <a:xfrm>
            <a:off x="761865" y="722603"/>
            <a:ext cx="10668270" cy="4419600"/>
          </a:xfrm>
          <a:prstGeom prst="rect">
            <a:avLst/>
          </a:prstGeom>
        </p:spPr>
        <p:txBody>
          <a:bodyPr/>
          <a:lstStyle/>
          <a:p>
            <a:pPr>
              <a:lnSpc>
                <a:spcPct val="80000"/>
              </a:lnSpc>
            </a:pPr>
            <a:r>
              <a:rPr lang="en-US" sz="3600" b="1" dirty="0" smtClean="0">
                <a:solidFill>
                  <a:schemeClr val="accent2">
                    <a:lumMod val="75000"/>
                  </a:schemeClr>
                </a:solidFill>
                <a:latin typeface="Agency FB" pitchFamily="34" charset="0"/>
              </a:rPr>
              <a:t>Solve complex problems where conventional machines fails to give good results</a:t>
            </a:r>
            <a:r>
              <a:rPr lang="en-US" sz="3600" b="1" dirty="0" smtClean="0">
                <a:latin typeface="Agency FB" pitchFamily="34" charset="0"/>
              </a:rPr>
              <a:t>.</a:t>
            </a:r>
            <a:endParaRPr lang="en-US" sz="3600" b="1" dirty="0">
              <a:solidFill>
                <a:srgbClr val="00B050"/>
              </a:solidFill>
              <a:latin typeface="Agency FB"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33600"/>
            <a:ext cx="4071789" cy="335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245" y="1268936"/>
            <a:ext cx="905151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239454" y="501681"/>
            <a:ext cx="5275931" cy="400110"/>
          </a:xfrm>
          <a:prstGeom prst="rect">
            <a:avLst/>
          </a:prstGeom>
        </p:spPr>
        <p:txBody>
          <a:bodyPr wrap="none">
            <a:spAutoFit/>
          </a:bodyPr>
          <a:lstStyle/>
          <a:p>
            <a:pPr>
              <a:lnSpc>
                <a:spcPct val="100000"/>
              </a:lnSpc>
            </a:pPr>
            <a:r>
              <a:rPr lang="en-US" sz="2000" b="1" dirty="0">
                <a:solidFill>
                  <a:srgbClr val="0070C0"/>
                </a:solidFill>
              </a:rPr>
              <a:t>Machine Learning </a:t>
            </a:r>
            <a:r>
              <a:rPr lang="en-US" sz="2000" b="1" dirty="0" smtClean="0">
                <a:solidFill>
                  <a:srgbClr val="0070C0"/>
                </a:solidFill>
              </a:rPr>
              <a:t>Applications : </a:t>
            </a:r>
            <a:r>
              <a:rPr lang="en-US" sz="2000" b="1" dirty="0" err="1" smtClean="0">
                <a:solidFill>
                  <a:srgbClr val="0070C0"/>
                </a:solidFill>
              </a:rPr>
              <a:t>FaceApp</a:t>
            </a:r>
            <a:endParaRPr lang="en-IN" sz="2000" b="1" spc="-1" dirty="0">
              <a:solidFill>
                <a:srgbClr val="0070C0"/>
              </a:solidFill>
              <a:latin typeface="Arial Rounded MT Bold" pitchFamily="34" charset="0"/>
            </a:endParaRPr>
          </a:p>
        </p:txBody>
      </p:sp>
      <p:pic>
        <p:nvPicPr>
          <p:cNvPr id="11" name="Picture 10" descr="Image result for faceapp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8701" y="76200"/>
            <a:ext cx="960982" cy="95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2085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ontent Placeholder 2"/>
          <p:cNvSpPr txBox="1">
            <a:spLocks/>
          </p:cNvSpPr>
          <p:nvPr/>
        </p:nvSpPr>
        <p:spPr>
          <a:xfrm>
            <a:off x="990600" y="1524000"/>
            <a:ext cx="10515600" cy="4274037"/>
          </a:xfrm>
          <a:prstGeom prst="rect">
            <a:avLst/>
          </a:prstGeom>
        </p:spPr>
        <p:txBody>
          <a:bodyPr>
            <a:noAutofit/>
          </a:bodyPr>
          <a:lstStyle/>
          <a:p>
            <a:pPr algn="just"/>
            <a:r>
              <a:rPr lang="en-US" sz="2200" b="1" i="1" dirty="0" smtClean="0"/>
              <a:t>Machine Learning is the name given to </a:t>
            </a:r>
            <a:r>
              <a:rPr lang="en-US" sz="2200" b="1" i="1" dirty="0" smtClean="0">
                <a:solidFill>
                  <a:schemeClr val="accent2">
                    <a:lumMod val="75000"/>
                  </a:schemeClr>
                </a:solidFill>
              </a:rPr>
              <a:t>generalizable algorithms </a:t>
            </a:r>
            <a:r>
              <a:rPr lang="en-US" sz="2200" b="1" i="1" dirty="0" smtClean="0"/>
              <a:t>that enable a computer to carry out a task by </a:t>
            </a:r>
            <a:r>
              <a:rPr lang="en-US" sz="2200" b="1" i="1" dirty="0" smtClean="0">
                <a:solidFill>
                  <a:schemeClr val="tx2">
                    <a:lumMod val="60000"/>
                    <a:lumOff val="40000"/>
                  </a:schemeClr>
                </a:solidFill>
              </a:rPr>
              <a:t>examining data rather than hard programming. </a:t>
            </a:r>
          </a:p>
          <a:p>
            <a:pPr algn="just"/>
            <a:endParaRPr lang="en-US" sz="2200" b="1" dirty="0" smtClean="0"/>
          </a:p>
          <a:p>
            <a:pPr marL="285750" indent="-285750" algn="just">
              <a:buFont typeface="Wingdings" pitchFamily="2" charset="2"/>
              <a:buChar char="Ø"/>
            </a:pPr>
            <a:r>
              <a:rPr lang="en-US" sz="2200" b="1" dirty="0" smtClean="0"/>
              <a:t>Subfield of computer science </a:t>
            </a:r>
            <a:r>
              <a:rPr lang="en-US" sz="2200" dirty="0" smtClean="0"/>
              <a:t>and artificial intelligence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Learn from data </a:t>
            </a:r>
            <a:r>
              <a:rPr lang="en-US" sz="2200" dirty="0" smtClean="0"/>
              <a:t>and help in </a:t>
            </a:r>
            <a:r>
              <a:rPr lang="en-US" sz="2200" b="1" dirty="0" smtClean="0"/>
              <a:t>making decisions and predictions </a:t>
            </a:r>
            <a:r>
              <a:rPr lang="en-US" sz="2200" dirty="0" smtClean="0"/>
              <a:t>based on that learning.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Data-driven decisions </a:t>
            </a:r>
            <a:r>
              <a:rPr lang="en-US" sz="2200" dirty="0" smtClean="0"/>
              <a:t>rather than being explicitly programmed to carry out a certain task. </a:t>
            </a:r>
          </a:p>
          <a:p>
            <a:pPr marL="285750" indent="-285750" algn="just">
              <a:buFont typeface="Wingdings" pitchFamily="2" charset="2"/>
              <a:buChar char="Ø"/>
            </a:pPr>
            <a:endParaRPr lang="en-US" sz="2200" dirty="0" smtClean="0"/>
          </a:p>
          <a:p>
            <a:pPr marL="285750" indent="-285750" algn="just">
              <a:buFont typeface="Wingdings" pitchFamily="2" charset="2"/>
              <a:buChar char="Ø"/>
            </a:pPr>
            <a:r>
              <a:rPr lang="en-US" sz="2200" b="1" dirty="0" smtClean="0"/>
              <a:t>Math provides models</a:t>
            </a:r>
            <a:r>
              <a:rPr lang="en-US" sz="2200" dirty="0" smtClean="0"/>
              <a:t>; understand their relationships and apply them to real-world objects.</a:t>
            </a:r>
            <a:endParaRPr lang="en-US" sz="2200" dirty="0"/>
          </a:p>
        </p:txBody>
      </p:sp>
      <p:sp>
        <p:nvSpPr>
          <p:cNvPr id="8" name="Title 1"/>
          <p:cNvSpPr txBox="1">
            <a:spLocks/>
          </p:cNvSpPr>
          <p:nvPr/>
        </p:nvSpPr>
        <p:spPr>
          <a:xfrm>
            <a:off x="533400" y="336033"/>
            <a:ext cx="4267200" cy="534600"/>
          </a:xfrm>
          <a:prstGeom prst="rect">
            <a:avLst/>
          </a:prstGeom>
          <a:ln>
            <a:noFill/>
          </a:ln>
        </p:spPr>
        <p:txBody>
          <a:bodyPr>
            <a:noAutofit/>
          </a:bodyPr>
          <a:lstStyle/>
          <a:p>
            <a:pPr algn="r" fontAlgn="base"/>
            <a:r>
              <a:rPr lang="en-US" sz="3600" b="1" dirty="0" smtClean="0">
                <a:solidFill>
                  <a:schemeClr val="accent2">
                    <a:lumMod val="75000"/>
                  </a:schemeClr>
                </a:solidFill>
              </a:rPr>
              <a:t>Machine Learning</a:t>
            </a:r>
            <a:endParaRPr lang="en-US" sz="3600" b="1" dirty="0">
              <a:solidFill>
                <a:schemeClr val="accent2">
                  <a:lumMod val="75000"/>
                </a:schemeClr>
              </a:solidFill>
            </a:endParaRPr>
          </a:p>
        </p:txBody>
      </p:sp>
    </p:spTree>
    <p:extLst>
      <p:ext uri="{BB962C8B-B14F-4D97-AF65-F5344CB8AC3E}">
        <p14:creationId xmlns:p14="http://schemas.microsoft.com/office/powerpoint/2010/main" val="1986030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57238"/>
            <a:ext cx="97536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7760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486" y="1"/>
            <a:ext cx="8910547"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40600387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785813"/>
            <a:ext cx="991552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0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4" name="Picture 3"/>
          <p:cNvPicPr/>
          <p:nvPr/>
        </p:nvPicPr>
        <p:blipFill>
          <a:blip r:embed="rId2"/>
          <a:stretch/>
        </p:blipFill>
        <p:spPr>
          <a:xfrm>
            <a:off x="10515600" y="97191"/>
            <a:ext cx="1524000" cy="588609"/>
          </a:xfrm>
          <a:prstGeom prst="rect">
            <a:avLst/>
          </a:prstGeom>
          <a:ln>
            <a:noFill/>
          </a:ln>
        </p:spPr>
      </p:pic>
      <p:sp>
        <p:nvSpPr>
          <p:cNvPr id="7" name="Rectangle 6"/>
          <p:cNvSpPr/>
          <p:nvPr/>
        </p:nvSpPr>
        <p:spPr>
          <a:xfrm>
            <a:off x="1602462" y="493251"/>
            <a:ext cx="4883068" cy="523220"/>
          </a:xfrm>
          <a:prstGeom prst="rect">
            <a:avLst/>
          </a:prstGeom>
        </p:spPr>
        <p:txBody>
          <a:bodyPr wrap="none">
            <a:spAutoFit/>
          </a:bodyPr>
          <a:lstStyle/>
          <a:p>
            <a:pPr fontAlgn="base"/>
            <a:r>
              <a:rPr lang="en-US" sz="2800" b="1" dirty="0" smtClean="0">
                <a:solidFill>
                  <a:schemeClr val="accent2">
                    <a:lumMod val="75000"/>
                  </a:schemeClr>
                </a:solidFill>
                <a:latin typeface="Agency FB" pitchFamily="34" charset="0"/>
              </a:rPr>
              <a:t>Spam Filtering using Machine Learning</a:t>
            </a:r>
            <a:endParaRPr lang="en-US" sz="2800" b="1" dirty="0">
              <a:solidFill>
                <a:schemeClr val="accent2">
                  <a:lumMod val="75000"/>
                </a:schemeClr>
              </a:solidFill>
              <a:latin typeface="Agency FB"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92494"/>
            <a:ext cx="8379929"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22" name="Picture 6" descr="Image result for traditional programming vs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30" y="381000"/>
            <a:ext cx="11694918" cy="6180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24" name="Rectangle 3"/>
          <p:cNvSpPr txBox="1">
            <a:spLocks noChangeArrowheads="1"/>
          </p:cNvSpPr>
          <p:nvPr/>
        </p:nvSpPr>
        <p:spPr>
          <a:xfrm>
            <a:off x="1431925" y="399378"/>
            <a:ext cx="8318938" cy="667422"/>
          </a:xfrm>
          <a:prstGeom prst="rect">
            <a:avLst/>
          </a:prstGeom>
        </p:spPr>
        <p:txBody>
          <a:bodyPr/>
          <a:lstStyle/>
          <a:p>
            <a:r>
              <a:rPr lang="en-US" sz="2800" b="1" dirty="0" smtClean="0">
                <a:solidFill>
                  <a:srgbClr val="0070C0"/>
                </a:solidFill>
                <a:latin typeface="Agency FB" pitchFamily="34" charset="0"/>
              </a:rPr>
              <a:t>  Traditional Programming VS Machine Learning</a:t>
            </a:r>
          </a:p>
          <a:p>
            <a:endParaRPr lang="en-US" sz="2800" dirty="0" smtClean="0">
              <a:latin typeface="Agency FB" pitchFamily="34" charset="0"/>
            </a:endParaRPr>
          </a:p>
          <a:p>
            <a:endParaRPr lang="en-US" sz="2800" dirty="0" smtClean="0">
              <a:latin typeface="Agency FB" pitchFamily="34" charset="0"/>
            </a:endParaRPr>
          </a:p>
          <a:p>
            <a:endParaRPr lang="en-US" sz="2800" dirty="0" smtClean="0">
              <a:latin typeface="Agency FB" pitchFamily="34" charset="0"/>
            </a:endParaRPr>
          </a:p>
          <a:p>
            <a:endParaRPr lang="en-US" sz="2800" b="1" dirty="0" smtClean="0">
              <a:solidFill>
                <a:schemeClr val="accent2"/>
              </a:solidFill>
              <a:latin typeface="Agency FB" pitchFamily="34" charset="0"/>
            </a:endParaRPr>
          </a:p>
          <a:p>
            <a:r>
              <a:rPr lang="en-US" sz="2800" b="1" dirty="0" smtClean="0">
                <a:solidFill>
                  <a:schemeClr val="accent2"/>
                </a:solidFill>
                <a:latin typeface="Agency FB" pitchFamily="34" charset="0"/>
              </a:rPr>
              <a:t>  </a:t>
            </a:r>
          </a:p>
          <a:p>
            <a:endParaRPr lang="en-US" sz="2800" b="1" dirty="0">
              <a:solidFill>
                <a:schemeClr val="accent2"/>
              </a:solidFill>
              <a:latin typeface="Agency FB" pitchFamily="34" charset="0"/>
            </a:endParaRPr>
          </a:p>
          <a:p>
            <a:endParaRPr lang="en-US" sz="2800" b="1" dirty="0" smtClean="0">
              <a:solidFill>
                <a:schemeClr val="accent2"/>
              </a:solidFill>
              <a:latin typeface="Agency FB" pitchFamily="34" charset="0"/>
            </a:endParaRPr>
          </a:p>
          <a:p>
            <a:endParaRPr lang="en-US" sz="2800" b="1" dirty="0">
              <a:solidFill>
                <a:schemeClr val="accent2"/>
              </a:solidFill>
              <a:latin typeface="Agency FB" pitchFamily="34" charset="0"/>
            </a:endParaRP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76" y="1676400"/>
            <a:ext cx="10894831" cy="403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2"/>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itle 1"/>
          <p:cNvSpPr>
            <a:spLocks noGrp="1"/>
          </p:cNvSpPr>
          <p:nvPr/>
        </p:nvSpPr>
        <p:spPr>
          <a:xfrm>
            <a:off x="992968" y="126079"/>
            <a:ext cx="10056032" cy="14478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fontAlgn="base"/>
            <a:r>
              <a:rPr lang="en-US" sz="3200" b="1" dirty="0" smtClean="0">
                <a:solidFill>
                  <a:schemeClr val="accent2">
                    <a:lumMod val="75000"/>
                  </a:schemeClr>
                </a:solidFill>
                <a:latin typeface="Agency FB" pitchFamily="34" charset="0"/>
              </a:rPr>
              <a:t>Machine Learning Process</a:t>
            </a:r>
            <a:endParaRPr lang="en-US" sz="3200" b="1" dirty="0">
              <a:solidFill>
                <a:schemeClr val="accent2">
                  <a:lumMod val="75000"/>
                </a:schemeClr>
              </a:solidFill>
              <a:latin typeface="Agency FB" pitchFamily="34" charset="0"/>
            </a:endParaRPr>
          </a:p>
          <a:p>
            <a:endParaRPr lang="en-US" sz="3200" dirty="0" smtClean="0">
              <a:latin typeface="Agency FB"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768" y="990600"/>
            <a:ext cx="10284632" cy="5347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189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ustomShape 2"/>
          <p:cNvSpPr/>
          <p:nvPr/>
        </p:nvSpPr>
        <p:spPr>
          <a:xfrm>
            <a:off x="990600" y="1219199"/>
            <a:ext cx="10439400" cy="3657601"/>
          </a:xfrm>
          <a:prstGeom prst="rect">
            <a:avLst/>
          </a:prstGeom>
          <a:noFill/>
          <a:ln>
            <a:solidFill>
              <a:schemeClr val="bg1"/>
            </a:solidFill>
            <a:round/>
          </a:ln>
        </p:spPr>
        <p:style>
          <a:lnRef idx="2">
            <a:schemeClr val="accent2"/>
          </a:lnRef>
          <a:fillRef idx="1">
            <a:schemeClr val="lt1"/>
          </a:fillRef>
          <a:effectRef idx="0">
            <a:schemeClr val="accent2"/>
          </a:effectRef>
          <a:fontRef idx="minor"/>
        </p:style>
        <p:txBody>
          <a:bodyPr lIns="0" tIns="0" rIns="0" bIns="0"/>
          <a:lstStyle/>
          <a:p>
            <a:pPr marL="393750" indent="-285750">
              <a:lnSpc>
                <a:spcPct val="100000"/>
              </a:lnSpc>
              <a:spcBef>
                <a:spcPts val="1414"/>
              </a:spcBef>
              <a:buFont typeface="Wingdings" pitchFamily="2" charset="2"/>
              <a:buChar char="Ø"/>
            </a:pPr>
            <a:r>
              <a:rPr lang="en-IN" b="1" u="sng" strike="noStrike" spc="-1" dirty="0" smtClean="0">
                <a:solidFill>
                  <a:srgbClr val="00B050"/>
                </a:solidFill>
                <a:uFill>
                  <a:solidFill>
                    <a:srgbClr val="FFFFFF"/>
                  </a:solidFill>
                </a:uFill>
                <a:latin typeface="Cambria" pitchFamily="18" charset="0"/>
                <a:ea typeface="DejaVu Sans"/>
              </a:rPr>
              <a:t>Deterministic Problems</a:t>
            </a:r>
            <a:endParaRPr lang="en-IN" b="1" strike="noStrike" spc="-1" dirty="0">
              <a:solidFill>
                <a:srgbClr val="00B050"/>
              </a:solidFill>
              <a:latin typeface="Cambria" pitchFamily="18" charset="0"/>
            </a:endParaRPr>
          </a:p>
          <a:p>
            <a:pPr marL="627063" lvl="1" indent="-285750">
              <a:lnSpc>
                <a:spcPct val="100000"/>
              </a:lnSpc>
              <a:spcBef>
                <a:spcPts val="600"/>
              </a:spcBef>
              <a:buClr>
                <a:srgbClr val="000000"/>
              </a:buClr>
              <a:buSzPct val="45000"/>
              <a:buFont typeface="Wingdings" pitchFamily="2" charset="2"/>
              <a:buChar char="q"/>
            </a:pPr>
            <a:r>
              <a:rPr lang="en-IN" sz="1700" spc="-1" dirty="0" smtClean="0">
                <a:solidFill>
                  <a:srgbClr val="000000"/>
                </a:solidFill>
                <a:latin typeface="Cambria" pitchFamily="18" charset="0"/>
                <a:ea typeface="DejaVu Sans"/>
              </a:rPr>
              <a:t>These are the set of problems which have a pre-defined set of steps which solve them, every time. </a:t>
            </a:r>
          </a:p>
          <a:p>
            <a:pPr marL="627063" lvl="1" indent="-285750">
              <a:lnSpc>
                <a:spcPct val="100000"/>
              </a:lnSpc>
              <a:spcBef>
                <a:spcPts val="600"/>
              </a:spcBef>
              <a:buClr>
                <a:srgbClr val="000000"/>
              </a:buClr>
              <a:buSzPct val="45000"/>
              <a:buFont typeface="Wingdings" pitchFamily="2" charset="2"/>
              <a:buChar char="q"/>
            </a:pPr>
            <a:r>
              <a:rPr lang="en-IN" sz="1700" b="1" spc="-1" dirty="0" smtClean="0">
                <a:solidFill>
                  <a:srgbClr val="000000"/>
                </a:solidFill>
                <a:latin typeface="Cambria" pitchFamily="18" charset="0"/>
                <a:ea typeface="DejaVu Sans"/>
              </a:rPr>
              <a:t>Rules driven</a:t>
            </a:r>
          </a:p>
          <a:p>
            <a:pPr marL="627063" lvl="1" indent="-285750">
              <a:lnSpc>
                <a:spcPct val="100000"/>
              </a:lnSpc>
              <a:spcBef>
                <a:spcPts val="600"/>
              </a:spcBef>
              <a:buClr>
                <a:srgbClr val="000000"/>
              </a:buClr>
              <a:buSzPct val="45000"/>
              <a:buFont typeface="Wingdings" pitchFamily="2" charset="2"/>
              <a:buChar char="q"/>
            </a:pPr>
            <a:endParaRPr lang="en-IN" sz="1700" b="1" spc="-1" dirty="0" smtClean="0">
              <a:solidFill>
                <a:srgbClr val="000000"/>
              </a:solidFill>
              <a:latin typeface="Cambria" pitchFamily="18" charset="0"/>
              <a:ea typeface="DejaVu Sans"/>
            </a:endParaRPr>
          </a:p>
          <a:p>
            <a:pPr marL="285750" indent="-285750" algn="just">
              <a:lnSpc>
                <a:spcPct val="100000"/>
              </a:lnSpc>
              <a:buFont typeface="Wingdings" pitchFamily="2" charset="2"/>
              <a:buChar char="Ø"/>
            </a:pPr>
            <a:r>
              <a:rPr lang="en-IN" b="1" u="sng" spc="-1" dirty="0">
                <a:solidFill>
                  <a:srgbClr val="00B050"/>
                </a:solidFill>
                <a:uFill>
                  <a:solidFill>
                    <a:srgbClr val="FFFFFF"/>
                  </a:solidFill>
                </a:uFill>
                <a:latin typeface="Cambria" pitchFamily="18" charset="0"/>
              </a:rPr>
              <a:t>Non-Deterministic </a:t>
            </a:r>
            <a:r>
              <a:rPr lang="en-IN" b="1" u="sng" spc="-1" dirty="0" smtClean="0">
                <a:solidFill>
                  <a:srgbClr val="00B050"/>
                </a:solidFill>
                <a:uFill>
                  <a:solidFill>
                    <a:srgbClr val="FFFFFF"/>
                  </a:solidFill>
                </a:uFill>
                <a:latin typeface="Cambria" pitchFamily="18" charset="0"/>
              </a:rPr>
              <a:t>Problems</a:t>
            </a:r>
          </a:p>
          <a:p>
            <a:pPr marL="630238" lvl="1" indent="-346075" algn="just">
              <a:buClr>
                <a:srgbClr val="000000"/>
              </a:buClr>
              <a:buSzPct val="45000"/>
              <a:buFont typeface="Wingdings" pitchFamily="2" charset="2"/>
              <a:buChar char="q"/>
            </a:pPr>
            <a:r>
              <a:rPr lang="en-IN" sz="1700" spc="-1" dirty="0" smtClean="0">
                <a:solidFill>
                  <a:srgbClr val="000000"/>
                </a:solidFill>
                <a:latin typeface="Cambria" pitchFamily="18" charset="0"/>
                <a:ea typeface="DejaVu Sans"/>
              </a:rPr>
              <a:t>Either</a:t>
            </a:r>
            <a:r>
              <a:rPr lang="en-IN" sz="1700" spc="-1" dirty="0" smtClean="0">
                <a:solidFill>
                  <a:srgbClr val="000000"/>
                </a:solidFill>
                <a:latin typeface="Cambria" pitchFamily="18" charset="0"/>
              </a:rPr>
              <a:t> </a:t>
            </a:r>
            <a:r>
              <a:rPr lang="en-IN" sz="1700" spc="-1" dirty="0">
                <a:solidFill>
                  <a:srgbClr val="000000"/>
                </a:solidFill>
                <a:latin typeface="Cambria" pitchFamily="18" charset="0"/>
              </a:rPr>
              <a:t>we don’t know enough about the problem or we don’t have enough computing power to model the problem.</a:t>
            </a:r>
          </a:p>
          <a:p>
            <a:pPr marL="630238" lvl="1" indent="-346075" algn="just">
              <a:buClr>
                <a:srgbClr val="000000"/>
              </a:buClr>
              <a:buSzPct val="45000"/>
              <a:buFont typeface="Wingdings" pitchFamily="2" charset="2"/>
              <a:buChar char="q"/>
            </a:pPr>
            <a:r>
              <a:rPr lang="tr-TR" sz="1700" dirty="0" smtClean="0">
                <a:latin typeface="Cambria" pitchFamily="18" charset="0"/>
              </a:rPr>
              <a:t>Human </a:t>
            </a:r>
            <a:r>
              <a:rPr lang="tr-TR" sz="1700" dirty="0">
                <a:latin typeface="Cambria" pitchFamily="18" charset="0"/>
              </a:rPr>
              <a:t>expertise does not exist</a:t>
            </a:r>
            <a:r>
              <a:rPr lang="en-US" sz="1700" dirty="0">
                <a:latin typeface="Cambria" pitchFamily="18" charset="0"/>
              </a:rPr>
              <a:t> or </a:t>
            </a:r>
            <a:r>
              <a:rPr lang="tr-TR" sz="1700" dirty="0">
                <a:latin typeface="Cambria" pitchFamily="18" charset="0"/>
              </a:rPr>
              <a:t>Humans are unable to explain their expertise (speech recognition)</a:t>
            </a:r>
            <a:endParaRPr lang="en-IN" sz="1700" dirty="0">
              <a:latin typeface="Cambria" pitchFamily="18" charset="0"/>
            </a:endParaRPr>
          </a:p>
          <a:p>
            <a:pPr marL="630238" lvl="1" indent="-346075" algn="just">
              <a:buClr>
                <a:srgbClr val="000000"/>
              </a:buClr>
              <a:buSzPct val="45000"/>
              <a:buFont typeface="Wingdings" pitchFamily="2" charset="2"/>
              <a:buChar char="q"/>
            </a:pPr>
            <a:r>
              <a:rPr lang="en-IN" sz="1700" b="1" dirty="0">
                <a:latin typeface="Cambria" pitchFamily="18" charset="0"/>
              </a:rPr>
              <a:t>Data driven</a:t>
            </a:r>
            <a:endParaRPr lang="en-IN" sz="1700" b="1" spc="-1" dirty="0">
              <a:latin typeface="Cambria" pitchFamily="18" charset="0"/>
            </a:endParaRPr>
          </a:p>
          <a:p>
            <a:pPr marL="627063" lvl="1" indent="-285750">
              <a:lnSpc>
                <a:spcPct val="100000"/>
              </a:lnSpc>
              <a:spcBef>
                <a:spcPts val="600"/>
              </a:spcBef>
              <a:buClr>
                <a:srgbClr val="000000"/>
              </a:buClr>
              <a:buSzPct val="45000"/>
              <a:buFont typeface="Wingdings" pitchFamily="2" charset="2"/>
              <a:buChar char="q"/>
            </a:pPr>
            <a:endParaRPr lang="en-IN" sz="1700" b="1" spc="-1" dirty="0">
              <a:solidFill>
                <a:srgbClr val="000000"/>
              </a:solidFill>
              <a:latin typeface="Cambria" pitchFamily="18" charset="0"/>
              <a:ea typeface="DejaVu Sans"/>
            </a:endParaRPr>
          </a:p>
        </p:txBody>
      </p:sp>
      <p:sp>
        <p:nvSpPr>
          <p:cNvPr id="9" name="TextBox 8"/>
          <p:cNvSpPr txBox="1"/>
          <p:nvPr/>
        </p:nvSpPr>
        <p:spPr>
          <a:xfrm>
            <a:off x="647405" y="4503738"/>
            <a:ext cx="11178342" cy="1292662"/>
          </a:xfrm>
          <a:prstGeom prst="rect">
            <a:avLst/>
          </a:prstGeom>
          <a:noFill/>
        </p:spPr>
        <p:txBody>
          <a:bodyPr wrap="square" rtlCol="0">
            <a:spAutoFit/>
          </a:bodyPr>
          <a:lstStyle/>
          <a:p>
            <a:pPr algn="just"/>
            <a:r>
              <a:rPr lang="en-US" sz="2000" dirty="0" smtClean="0">
                <a:latin typeface="Cambria" pitchFamily="18" charset="0"/>
              </a:rPr>
              <a:t>Machine Learning is an approach which </a:t>
            </a:r>
            <a:r>
              <a:rPr lang="en-US" sz="2000" b="1" dirty="0" smtClean="0">
                <a:latin typeface="Cambria" pitchFamily="18" charset="0"/>
              </a:rPr>
              <a:t>uses data </a:t>
            </a:r>
            <a:r>
              <a:rPr lang="en-US" sz="2000" dirty="0" smtClean="0">
                <a:latin typeface="Cambria" pitchFamily="18" charset="0"/>
              </a:rPr>
              <a:t>to identify </a:t>
            </a:r>
            <a:r>
              <a:rPr lang="en-US" sz="2000" b="1" dirty="0" smtClean="0">
                <a:latin typeface="Cambria" pitchFamily="18" charset="0"/>
              </a:rPr>
              <a:t>patterns</a:t>
            </a:r>
            <a:r>
              <a:rPr lang="en-US" sz="2000" dirty="0" smtClean="0">
                <a:latin typeface="Cambria" pitchFamily="18" charset="0"/>
              </a:rPr>
              <a:t> (learning) and solves the problem based on this learning. As new data comes in, the machine learning algorithm </a:t>
            </a:r>
            <a:r>
              <a:rPr lang="en-US" sz="2000" b="1" dirty="0" smtClean="0">
                <a:latin typeface="Cambria" pitchFamily="18" charset="0"/>
              </a:rPr>
              <a:t>adjusts itself </a:t>
            </a:r>
            <a:r>
              <a:rPr lang="en-US" sz="2000" dirty="0" smtClean="0">
                <a:latin typeface="Cambria" pitchFamily="18" charset="0"/>
              </a:rPr>
              <a:t>based on the data and start giving out results as per the new learning.</a:t>
            </a:r>
          </a:p>
          <a:p>
            <a:endParaRPr lang="en-US" dirty="0"/>
          </a:p>
        </p:txBody>
      </p:sp>
      <p:sp>
        <p:nvSpPr>
          <p:cNvPr id="10" name="Title 1"/>
          <p:cNvSpPr txBox="1">
            <a:spLocks/>
          </p:cNvSpPr>
          <p:nvPr/>
        </p:nvSpPr>
        <p:spPr>
          <a:xfrm>
            <a:off x="838200" y="428281"/>
            <a:ext cx="9448800" cy="534600"/>
          </a:xfrm>
          <a:prstGeom prst="rect">
            <a:avLst/>
          </a:prstGeom>
          <a:ln>
            <a:noFill/>
          </a:ln>
        </p:spPr>
        <p:txBody>
          <a:bodyPr>
            <a:noAutofit/>
          </a:bodyPr>
          <a:lstStyle/>
          <a:p>
            <a:pPr fontAlgn="base"/>
            <a:r>
              <a:rPr lang="en-US" sz="3000" b="1" dirty="0" smtClean="0">
                <a:solidFill>
                  <a:schemeClr val="accent2">
                    <a:lumMod val="75000"/>
                  </a:schemeClr>
                </a:solidFill>
                <a:latin typeface="Agency FB" pitchFamily="34" charset="0"/>
              </a:rPr>
              <a:t>Can Machine Learning be applied everywhere?</a:t>
            </a:r>
            <a:endParaRPr lang="en-US" sz="3000" b="1" dirty="0">
              <a:solidFill>
                <a:schemeClr val="accent2">
                  <a:lumMod val="75000"/>
                </a:schemeClr>
              </a:solidFill>
              <a:latin typeface="Agency FB"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2"/>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Title 1"/>
          <p:cNvSpPr txBox="1">
            <a:spLocks/>
          </p:cNvSpPr>
          <p:nvPr/>
        </p:nvSpPr>
        <p:spPr>
          <a:xfrm>
            <a:off x="1066800" y="428098"/>
            <a:ext cx="2971800" cy="723420"/>
          </a:xfrm>
          <a:prstGeom prst="rect">
            <a:avLst/>
          </a:prstGeom>
          <a:ln>
            <a:noFill/>
          </a:ln>
        </p:spPr>
        <p:txBody>
          <a:bodyPr>
            <a:noAutofit/>
          </a:bodyPr>
          <a:lstStyle/>
          <a:p>
            <a:pPr fontAlgn="base"/>
            <a:r>
              <a:rPr lang="en-US" sz="4000" b="1" dirty="0" smtClean="0">
                <a:solidFill>
                  <a:schemeClr val="accent2">
                    <a:lumMod val="75000"/>
                  </a:schemeClr>
                </a:solidFill>
                <a:latin typeface="Agency FB" pitchFamily="34" charset="0"/>
              </a:rPr>
              <a:t>Jargons..</a:t>
            </a:r>
            <a:endParaRPr lang="en-US" sz="4000" b="1" dirty="0">
              <a:solidFill>
                <a:schemeClr val="accent2">
                  <a:lumMod val="75000"/>
                </a:schemeClr>
              </a:solidFill>
              <a:latin typeface="Agency FB" pitchFamily="34" charset="0"/>
            </a:endParaRPr>
          </a:p>
        </p:txBody>
      </p:sp>
      <p:sp>
        <p:nvSpPr>
          <p:cNvPr id="8" name="Content Placeholder 2"/>
          <p:cNvSpPr txBox="1">
            <a:spLocks/>
          </p:cNvSpPr>
          <p:nvPr/>
        </p:nvSpPr>
        <p:spPr>
          <a:xfrm>
            <a:off x="781050" y="1371600"/>
            <a:ext cx="10629900" cy="4235159"/>
          </a:xfrm>
          <a:prstGeom prst="rect">
            <a:avLst/>
          </a:prstGeom>
        </p:spPr>
        <p:txBody>
          <a:bodyPr>
            <a:noAutofit/>
          </a:bodyPr>
          <a:lstStyle/>
          <a:p>
            <a:pPr marL="285750" indent="-285750" fontAlgn="base">
              <a:buFont typeface="Wingdings" pitchFamily="2" charset="2"/>
              <a:buChar char="ü"/>
            </a:pPr>
            <a:r>
              <a:rPr lang="en-US" b="1" dirty="0" smtClean="0">
                <a:latin typeface="Cambria" pitchFamily="18" charset="0"/>
              </a:rPr>
              <a:t>Statistics</a:t>
            </a:r>
            <a:r>
              <a:rPr lang="en-US" dirty="0" smtClean="0">
                <a:latin typeface="Cambria" pitchFamily="18" charset="0"/>
              </a:rPr>
              <a:t> is just about the numbers, and quantifying the data. There are many tools for finding relevant properties of the data but this is pretty close to pure mathematics.</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Data Mining</a:t>
            </a:r>
            <a:r>
              <a:rPr lang="en-US" dirty="0" smtClean="0">
                <a:latin typeface="Cambria" pitchFamily="18" charset="0"/>
              </a:rPr>
              <a:t> is about using </a:t>
            </a:r>
            <a:r>
              <a:rPr lang="en-US" b="1" dirty="0" smtClean="0">
                <a:latin typeface="Cambria" pitchFamily="18" charset="0"/>
              </a:rPr>
              <a:t>Statistics</a:t>
            </a:r>
            <a:r>
              <a:rPr lang="en-US" dirty="0" smtClean="0">
                <a:latin typeface="Cambria" pitchFamily="18" charset="0"/>
              </a:rPr>
              <a:t> as well as other programming methods to find patterns hidden in the data so that you can </a:t>
            </a:r>
            <a:r>
              <a:rPr lang="en-US" i="1" dirty="0" smtClean="0">
                <a:latin typeface="Cambria" pitchFamily="18" charset="0"/>
              </a:rPr>
              <a:t>explain</a:t>
            </a:r>
            <a:r>
              <a:rPr lang="en-US" dirty="0" smtClean="0">
                <a:latin typeface="Cambria" pitchFamily="18" charset="0"/>
              </a:rPr>
              <a:t> some phenomenon. Data Mining builds intuition about what is really happening in some data and is still little more towards math than programming, but uses both.</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Machine Learning</a:t>
            </a:r>
            <a:r>
              <a:rPr lang="en-US" dirty="0" smtClean="0">
                <a:latin typeface="Cambria" pitchFamily="18" charset="0"/>
              </a:rPr>
              <a:t> uses </a:t>
            </a:r>
            <a:r>
              <a:rPr lang="en-US" b="1" dirty="0" smtClean="0">
                <a:latin typeface="Cambria" pitchFamily="18" charset="0"/>
              </a:rPr>
              <a:t>Data Mining</a:t>
            </a:r>
            <a:r>
              <a:rPr lang="en-US" dirty="0" smtClean="0">
                <a:latin typeface="Cambria" pitchFamily="18" charset="0"/>
              </a:rPr>
              <a:t> techniques and other learning algorithms to build models of what is happening behind some data so that it can </a:t>
            </a:r>
            <a:r>
              <a:rPr lang="en-US" i="1" dirty="0" smtClean="0">
                <a:latin typeface="Cambria" pitchFamily="18" charset="0"/>
              </a:rPr>
              <a:t>predict</a:t>
            </a:r>
            <a:r>
              <a:rPr lang="en-US" dirty="0" smtClean="0">
                <a:latin typeface="Cambria" pitchFamily="18" charset="0"/>
              </a:rPr>
              <a:t> future outcomes. It’s a particular approach to AI.</a:t>
            </a:r>
          </a:p>
          <a:p>
            <a:pPr marL="285750" indent="-285750" fontAlgn="base">
              <a:buFont typeface="Wingdings" pitchFamily="2" charset="2"/>
              <a:buChar char="ü"/>
            </a:pPr>
            <a:endParaRPr lang="en-US"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Deep Learning is one type of Machine Learning </a:t>
            </a:r>
            <a:r>
              <a:rPr lang="en-US" dirty="0">
                <a:latin typeface="Cambria" pitchFamily="18" charset="0"/>
              </a:rPr>
              <a:t>that achieves great power and flexibility by learning to represent the world as nested hierarchy of concepts, with each concept defined in relation to simpler concepts, and more abstract representations computed in terms of less abstract ones</a:t>
            </a:r>
          </a:p>
          <a:p>
            <a:pPr marL="285750" indent="-285750" fontAlgn="base">
              <a:buFont typeface="Wingdings" pitchFamily="2" charset="2"/>
              <a:buChar char="ü"/>
            </a:pPr>
            <a:endParaRPr lang="en-US" b="1" dirty="0" smtClean="0">
              <a:latin typeface="Cambria" pitchFamily="18" charset="0"/>
            </a:endParaRPr>
          </a:p>
          <a:p>
            <a:pPr marL="285750" indent="-285750" fontAlgn="base">
              <a:buFont typeface="Wingdings" pitchFamily="2" charset="2"/>
              <a:buChar char="ü"/>
            </a:pPr>
            <a:r>
              <a:rPr lang="en-US" b="1" dirty="0" smtClean="0">
                <a:latin typeface="Cambria" pitchFamily="18" charset="0"/>
              </a:rPr>
              <a:t>Artificial Intelligence</a:t>
            </a:r>
            <a:r>
              <a:rPr lang="en-US" dirty="0" smtClean="0">
                <a:latin typeface="Cambria" pitchFamily="18" charset="0"/>
              </a:rPr>
              <a:t> uses models built by </a:t>
            </a:r>
            <a:r>
              <a:rPr lang="en-US" b="1" dirty="0" smtClean="0">
                <a:latin typeface="Cambria" pitchFamily="18" charset="0"/>
              </a:rPr>
              <a:t>Machine Learning</a:t>
            </a:r>
            <a:r>
              <a:rPr lang="en-US" dirty="0" smtClean="0">
                <a:latin typeface="Cambria" pitchFamily="18" charset="0"/>
              </a:rPr>
              <a:t> and </a:t>
            </a:r>
            <a:r>
              <a:rPr lang="en-US" b="1" dirty="0" smtClean="0">
                <a:latin typeface="Cambria" pitchFamily="18" charset="0"/>
              </a:rPr>
              <a:t>other</a:t>
            </a:r>
            <a:r>
              <a:rPr lang="en-US" dirty="0" smtClean="0">
                <a:latin typeface="Cambria" pitchFamily="18" charset="0"/>
              </a:rPr>
              <a:t> ways to </a:t>
            </a:r>
            <a:r>
              <a:rPr lang="en-US" i="1" dirty="0" smtClean="0">
                <a:latin typeface="Cambria" pitchFamily="18" charset="0"/>
              </a:rPr>
              <a:t>reason</a:t>
            </a:r>
            <a:r>
              <a:rPr lang="en-US" dirty="0" smtClean="0">
                <a:latin typeface="Cambria" pitchFamily="18" charset="0"/>
              </a:rPr>
              <a:t> about the world and give rise to intelligent </a:t>
            </a:r>
            <a:r>
              <a:rPr lang="en-US" i="1" dirty="0" smtClean="0">
                <a:latin typeface="Cambria" pitchFamily="18" charset="0"/>
              </a:rPr>
              <a:t>behavior</a:t>
            </a:r>
            <a:r>
              <a:rPr lang="en-US" dirty="0" smtClean="0">
                <a:latin typeface="Cambria" pitchFamily="18" charset="0"/>
              </a:rPr>
              <a:t> whether this is playing a game or driving a robot/car. Artificial Intelligence has some goal to achieve by predicting how actions will affect the model of the world and chooses the actions that will best achieve that goal. Very programming based.</a:t>
            </a:r>
          </a:p>
          <a:p>
            <a:pPr marL="285750" indent="-285750">
              <a:buFont typeface="Wingdings" pitchFamily="2" charset="2"/>
              <a:buChar char="ü"/>
            </a:pPr>
            <a:endParaRPr lang="en-US" dirty="0">
              <a:latin typeface="Cambria"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8" name="Title 1"/>
          <p:cNvSpPr txBox="1">
            <a:spLocks/>
          </p:cNvSpPr>
          <p:nvPr/>
        </p:nvSpPr>
        <p:spPr>
          <a:xfrm>
            <a:off x="990600" y="447443"/>
            <a:ext cx="3810000" cy="534600"/>
          </a:xfrm>
          <a:prstGeom prst="rect">
            <a:avLst/>
          </a:prstGeom>
          <a:ln>
            <a:noFill/>
          </a:ln>
        </p:spPr>
        <p:txBody>
          <a:bodyPr>
            <a:noAutofit/>
          </a:bodyPr>
          <a:lstStyle/>
          <a:p>
            <a:pPr fontAlgn="base"/>
            <a:r>
              <a:rPr lang="en-US" sz="3600" b="1" dirty="0" smtClean="0">
                <a:solidFill>
                  <a:schemeClr val="accent2">
                    <a:lumMod val="75000"/>
                  </a:schemeClr>
                </a:solidFill>
                <a:latin typeface="Agency FB" pitchFamily="34" charset="0"/>
              </a:rPr>
              <a:t>AI, ML &amp; DL</a:t>
            </a:r>
            <a:endParaRPr lang="en-US" sz="3600" b="1" dirty="0">
              <a:solidFill>
                <a:schemeClr val="accent2">
                  <a:lumMod val="75000"/>
                </a:schemeClr>
              </a:solidFill>
              <a:latin typeface="Agency FB" pitchFamily="34" charset="0"/>
            </a:endParaRPr>
          </a:p>
        </p:txBody>
      </p:sp>
      <p:graphicFrame>
        <p:nvGraphicFramePr>
          <p:cNvPr id="9" name="Content Placeholder 3">
            <a:extLst>
              <a:ext uri="{FF2B5EF4-FFF2-40B4-BE49-F238E27FC236}">
                <a16:creationId xmlns="" xmlns:a16="http://schemas.microsoft.com/office/drawing/2014/main" id="{585320C0-63EC-4059-9AB8-1C2425E48DC7}"/>
              </a:ext>
            </a:extLst>
          </p:cNvPr>
          <p:cNvGraphicFramePr>
            <a:graphicFrameLocks/>
          </p:cNvGraphicFramePr>
          <p:nvPr>
            <p:extLst>
              <p:ext uri="{D42A27DB-BD31-4B8C-83A1-F6EECF244321}">
                <p14:modId xmlns:p14="http://schemas.microsoft.com/office/powerpoint/2010/main" val="1807655079"/>
              </p:ext>
            </p:extLst>
          </p:nvPr>
        </p:nvGraphicFramePr>
        <p:xfrm>
          <a:off x="1295400" y="1295400"/>
          <a:ext cx="9601200" cy="5029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10" name="Title 1"/>
          <p:cNvSpPr txBox="1">
            <a:spLocks/>
          </p:cNvSpPr>
          <p:nvPr/>
        </p:nvSpPr>
        <p:spPr>
          <a:xfrm>
            <a:off x="2990850" y="124195"/>
            <a:ext cx="8305800" cy="534600"/>
          </a:xfrm>
          <a:prstGeom prst="rect">
            <a:avLst/>
          </a:prstGeom>
          <a:ln>
            <a:noFill/>
          </a:ln>
        </p:spPr>
        <p:txBody>
          <a:bodyPr>
            <a:normAutofit/>
          </a:bodyPr>
          <a:lstStyle/>
          <a:p>
            <a:pPr fontAlgn="base"/>
            <a:r>
              <a:rPr lang="en-US" sz="2800" b="1" dirty="0" smtClean="0">
                <a:solidFill>
                  <a:schemeClr val="accent1">
                    <a:lumMod val="40000"/>
                    <a:lumOff val="60000"/>
                  </a:schemeClr>
                </a:solidFill>
              </a:rPr>
              <a:t>Mathematics makes the difference !! </a:t>
            </a:r>
            <a:endParaRPr lang="en-US" sz="2800" b="1" dirty="0">
              <a:solidFill>
                <a:schemeClr val="accent1">
                  <a:lumMod val="40000"/>
                  <a:lumOff val="60000"/>
                </a:schemeClr>
              </a:solidFill>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685800"/>
            <a:ext cx="9525000" cy="590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8530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5" name="Content Placeholder 2"/>
          <p:cNvSpPr txBox="1">
            <a:spLocks/>
          </p:cNvSpPr>
          <p:nvPr/>
        </p:nvSpPr>
        <p:spPr>
          <a:xfrm>
            <a:off x="903890" y="1066800"/>
            <a:ext cx="10678510" cy="5334000"/>
          </a:xfrm>
          <a:prstGeom prst="rect">
            <a:avLst/>
          </a:prstGeom>
        </p:spPr>
        <p:txBody>
          <a:bodyPr>
            <a:noAutofit/>
          </a:bodyPr>
          <a:lstStyle/>
          <a:p>
            <a:pPr marL="285750" lvl="1" indent="-285750">
              <a:buFont typeface="Wingdings" pitchFamily="2" charset="2"/>
              <a:buChar char="Ø"/>
            </a:pPr>
            <a:r>
              <a:rPr lang="tr-TR" sz="1700" b="1" dirty="0" smtClean="0">
                <a:solidFill>
                  <a:srgbClr val="00B050"/>
                </a:solidFill>
                <a:latin typeface="Cambria" pitchFamily="18" charset="0"/>
              </a:rPr>
              <a:t>Role of Statistics</a:t>
            </a:r>
            <a:r>
              <a:rPr lang="tr-TR" sz="1700" dirty="0" smtClean="0">
                <a:latin typeface="Cambria" pitchFamily="18" charset="0"/>
              </a:rPr>
              <a:t>:</a:t>
            </a:r>
            <a:r>
              <a:rPr lang="en-US" sz="1700" b="1" dirty="0" smtClean="0">
                <a:latin typeface="Cambria" pitchFamily="18" charset="0"/>
              </a:rPr>
              <a:t> </a:t>
            </a:r>
            <a:r>
              <a:rPr lang="en-US" sz="1700" dirty="0">
                <a:latin typeface="Cambria" pitchFamily="18" charset="0"/>
              </a:rPr>
              <a:t>Statistics is a </a:t>
            </a:r>
            <a:r>
              <a:rPr lang="en-US" sz="1700" b="1" dirty="0">
                <a:latin typeface="Cambria" pitchFamily="18" charset="0"/>
              </a:rPr>
              <a:t>subfield of mathematics</a:t>
            </a:r>
            <a:r>
              <a:rPr lang="en-US" sz="1700" dirty="0">
                <a:latin typeface="Cambria" pitchFamily="18" charset="0"/>
              </a:rPr>
              <a:t>. We need statistics to help transform observations into information and to answer questions about samples of observations. in order to both understand the data used to </a:t>
            </a:r>
            <a:r>
              <a:rPr lang="en-US" sz="1700" b="1" dirty="0">
                <a:latin typeface="Cambria" pitchFamily="18" charset="0"/>
              </a:rPr>
              <a:t>train a machine learning model </a:t>
            </a:r>
            <a:r>
              <a:rPr lang="en-US" sz="1700" dirty="0">
                <a:latin typeface="Cambria" pitchFamily="18" charset="0"/>
              </a:rPr>
              <a:t>and to </a:t>
            </a:r>
            <a:r>
              <a:rPr lang="en-US" sz="1700" b="1" dirty="0">
                <a:latin typeface="Cambria" pitchFamily="18" charset="0"/>
              </a:rPr>
              <a:t>interpret the results </a:t>
            </a:r>
            <a:r>
              <a:rPr lang="en-US" sz="1700" dirty="0">
                <a:latin typeface="Cambria" pitchFamily="18" charset="0"/>
              </a:rPr>
              <a:t>of testing different machine learning models, that statistical methods are required.</a:t>
            </a:r>
          </a:p>
          <a:p>
            <a:pPr marL="285750" indent="-285750">
              <a:buFont typeface="Wingdings" pitchFamily="2" charset="2"/>
              <a:buChar char="Ø"/>
            </a:pPr>
            <a:endParaRPr lang="tr-TR" sz="1700" dirty="0" smtClean="0">
              <a:latin typeface="Cambria" pitchFamily="18" charset="0"/>
            </a:endParaRPr>
          </a:p>
          <a:p>
            <a:pPr marL="285750" indent="-285750">
              <a:buFont typeface="Wingdings" pitchFamily="2" charset="2"/>
              <a:buChar char="Ø"/>
            </a:pPr>
            <a:r>
              <a:rPr lang="tr-TR" sz="1700" b="1" dirty="0" smtClean="0">
                <a:solidFill>
                  <a:srgbClr val="00B050"/>
                </a:solidFill>
                <a:latin typeface="Cambria" pitchFamily="18" charset="0"/>
              </a:rPr>
              <a:t>Role </a:t>
            </a:r>
            <a:r>
              <a:rPr lang="tr-TR" sz="1700" b="1" dirty="0">
                <a:solidFill>
                  <a:srgbClr val="00B050"/>
                </a:solidFill>
                <a:latin typeface="Cambria" pitchFamily="18" charset="0"/>
              </a:rPr>
              <a:t>of Computer science</a:t>
            </a:r>
            <a:r>
              <a:rPr lang="tr-TR" sz="1700" dirty="0">
                <a:solidFill>
                  <a:srgbClr val="00B050"/>
                </a:solidFill>
                <a:latin typeface="Cambria" pitchFamily="18" charset="0"/>
              </a:rPr>
              <a:t>: </a:t>
            </a:r>
            <a:r>
              <a:rPr lang="tr-TR" sz="1700" dirty="0">
                <a:latin typeface="Cambria" pitchFamily="18" charset="0"/>
              </a:rPr>
              <a:t>Efficient algorithms to</a:t>
            </a:r>
          </a:p>
          <a:p>
            <a:pPr marL="742950" lvl="1" indent="-285750">
              <a:buFont typeface="Arial" pitchFamily="34" charset="0"/>
              <a:buChar char="•"/>
            </a:pPr>
            <a:r>
              <a:rPr lang="tr-TR" sz="1700" dirty="0">
                <a:latin typeface="Cambria" pitchFamily="18" charset="0"/>
              </a:rPr>
              <a:t>Solve the optimization problem</a:t>
            </a:r>
          </a:p>
          <a:p>
            <a:pPr marL="742950" lvl="1" indent="-285750">
              <a:buFont typeface="Arial" pitchFamily="34" charset="0"/>
              <a:buChar char="•"/>
            </a:pPr>
            <a:r>
              <a:rPr lang="tr-TR" sz="1700" dirty="0">
                <a:latin typeface="Cambria" pitchFamily="18" charset="0"/>
              </a:rPr>
              <a:t>Representing and evaluating the model for </a:t>
            </a:r>
            <a:r>
              <a:rPr lang="tr-TR" sz="1700" dirty="0" smtClean="0">
                <a:latin typeface="Cambria" pitchFamily="18" charset="0"/>
              </a:rPr>
              <a:t>inference</a:t>
            </a:r>
            <a:endParaRPr lang="en-US" sz="1700" dirty="0">
              <a:latin typeface="Cambria" pitchFamily="18" charset="0"/>
            </a:endParaRPr>
          </a:p>
          <a:p>
            <a:pPr marL="742950" lvl="1" indent="-285750">
              <a:buFont typeface="Arial" pitchFamily="34" charset="0"/>
              <a:buChar char="•"/>
            </a:pPr>
            <a:endParaRPr lang="tr-TR" sz="1700" dirty="0">
              <a:latin typeface="Cambria" pitchFamily="18" charset="0"/>
            </a:endParaRPr>
          </a:p>
          <a:p>
            <a:pPr marL="285750" indent="-285750" algn="just">
              <a:buFont typeface="Wingdings" pitchFamily="2" charset="2"/>
              <a:buChar char="Ø"/>
            </a:pPr>
            <a:r>
              <a:rPr lang="en-US" sz="1700" dirty="0">
                <a:latin typeface="Cambria" pitchFamily="18" charset="0"/>
              </a:rPr>
              <a:t> </a:t>
            </a:r>
            <a:r>
              <a:rPr lang="en-US" sz="1700" b="1" dirty="0" smtClean="0">
                <a:solidFill>
                  <a:srgbClr val="00B050"/>
                </a:solidFill>
                <a:latin typeface="Cambria" pitchFamily="18" charset="0"/>
              </a:rPr>
              <a:t>Role of Mathematics:</a:t>
            </a:r>
            <a:r>
              <a:rPr lang="en-US" sz="1700" dirty="0" smtClean="0">
                <a:solidFill>
                  <a:srgbClr val="00B050"/>
                </a:solidFill>
                <a:latin typeface="Cambria" pitchFamily="18" charset="0"/>
              </a:rPr>
              <a:t> </a:t>
            </a:r>
            <a:r>
              <a:rPr lang="en-US" sz="1700" dirty="0" smtClean="0">
                <a:latin typeface="Cambria" pitchFamily="18" charset="0"/>
              </a:rPr>
              <a:t>To build Mathematical model to solve the problem in efficient manner over which computer algorithms are designed. </a:t>
            </a:r>
          </a:p>
          <a:p>
            <a:pPr marL="742950" lvl="1" indent="-285750" algn="just">
              <a:buFont typeface="Arial" pitchFamily="34" charset="0"/>
              <a:buChar char="•"/>
            </a:pPr>
            <a:r>
              <a:rPr lang="en-US" sz="1700" b="1" dirty="0">
                <a:solidFill>
                  <a:srgbClr val="0070C0"/>
                </a:solidFill>
                <a:latin typeface="Cambria" pitchFamily="18" charset="0"/>
              </a:rPr>
              <a:t>Linear </a:t>
            </a:r>
            <a:r>
              <a:rPr lang="en-US" sz="1700" b="1" dirty="0" smtClean="0">
                <a:solidFill>
                  <a:srgbClr val="0070C0"/>
                </a:solidFill>
                <a:latin typeface="Cambria" pitchFamily="18" charset="0"/>
              </a:rPr>
              <a:t>algebra :</a:t>
            </a:r>
            <a:r>
              <a:rPr lang="en-US" sz="1700" dirty="0" smtClean="0">
                <a:solidFill>
                  <a:srgbClr val="0070C0"/>
                </a:solidFill>
                <a:latin typeface="Cambria" pitchFamily="18" charset="0"/>
              </a:rPr>
              <a:t> </a:t>
            </a:r>
            <a:r>
              <a:rPr lang="en-US" sz="1700" dirty="0">
                <a:latin typeface="Cambria" pitchFamily="18" charset="0"/>
              </a:rPr>
              <a:t>is a sub-field of mathematics concerned with vectors, matrices, and </a:t>
            </a:r>
            <a:r>
              <a:rPr lang="en-US" sz="1700" b="1" dirty="0">
                <a:latin typeface="Cambria" pitchFamily="18" charset="0"/>
              </a:rPr>
              <a:t>linear</a:t>
            </a:r>
            <a:r>
              <a:rPr lang="en-US" sz="1700" dirty="0">
                <a:latin typeface="Cambria" pitchFamily="18" charset="0"/>
              </a:rPr>
              <a:t> transforms. It is a key foundation to the field of </a:t>
            </a:r>
            <a:r>
              <a:rPr lang="en-US" sz="1700" b="1" dirty="0">
                <a:latin typeface="Cambria" pitchFamily="18" charset="0"/>
              </a:rPr>
              <a:t>machine learning</a:t>
            </a:r>
            <a:r>
              <a:rPr lang="en-US" sz="1700" dirty="0">
                <a:latin typeface="Cambria" pitchFamily="18" charset="0"/>
              </a:rPr>
              <a:t>, from notations used to describe the operation of algorithms to the implementation of algorithms in </a:t>
            </a:r>
            <a:r>
              <a:rPr lang="en-US" sz="1700" dirty="0" smtClean="0">
                <a:latin typeface="Cambria" pitchFamily="18" charset="0"/>
              </a:rPr>
              <a:t>code.</a:t>
            </a:r>
          </a:p>
          <a:p>
            <a:pPr marL="742950" lvl="1" indent="-285750" algn="just">
              <a:buFont typeface="Arial" pitchFamily="34" charset="0"/>
              <a:buChar char="•"/>
            </a:pPr>
            <a:r>
              <a:rPr lang="en-US" sz="1700" b="1" dirty="0" smtClean="0">
                <a:solidFill>
                  <a:srgbClr val="0070C0"/>
                </a:solidFill>
                <a:latin typeface="Cambria" pitchFamily="18" charset="0"/>
              </a:rPr>
              <a:t>Calculus:</a:t>
            </a:r>
            <a:r>
              <a:rPr lang="en-US" sz="1700" b="1" dirty="0" smtClean="0">
                <a:latin typeface="Cambria" pitchFamily="18" charset="0"/>
              </a:rPr>
              <a:t> </a:t>
            </a:r>
            <a:r>
              <a:rPr lang="en-US" sz="1700" dirty="0" smtClean="0">
                <a:latin typeface="Cambria" pitchFamily="18" charset="0"/>
              </a:rPr>
              <a:t>Machine </a:t>
            </a:r>
            <a:r>
              <a:rPr lang="en-US" sz="1700" dirty="0">
                <a:latin typeface="Cambria" pitchFamily="18" charset="0"/>
              </a:rPr>
              <a:t>learning uses derivatives in optimization problems. Optimization algorithms like gradient descent use derivatives to decide whether to increase or decrease weights in order to maximize or minimize some </a:t>
            </a:r>
            <a:r>
              <a:rPr lang="en-US" sz="1700" dirty="0" smtClean="0">
                <a:latin typeface="Cambria" pitchFamily="18" charset="0"/>
              </a:rPr>
              <a:t>objective.</a:t>
            </a:r>
          </a:p>
          <a:p>
            <a:pPr marL="742950" lvl="1" indent="-285750" algn="just">
              <a:buFont typeface="Arial" pitchFamily="34" charset="0"/>
              <a:buChar char="•"/>
            </a:pPr>
            <a:r>
              <a:rPr lang="en-US" sz="1700" b="1" dirty="0" smtClean="0">
                <a:solidFill>
                  <a:srgbClr val="0070C0"/>
                </a:solidFill>
                <a:latin typeface="Cambria" pitchFamily="18" charset="0"/>
              </a:rPr>
              <a:t>Probability Theory: </a:t>
            </a:r>
            <a:r>
              <a:rPr lang="en-US" sz="1700" i="1" dirty="0">
                <a:latin typeface="Cambria" pitchFamily="18" charset="0"/>
              </a:rPr>
              <a:t>Probability</a:t>
            </a:r>
            <a:r>
              <a:rPr lang="en-US" sz="1700" dirty="0">
                <a:latin typeface="Cambria" pitchFamily="18" charset="0"/>
              </a:rPr>
              <a:t> theory is a mathematical framework for quantifying </a:t>
            </a:r>
            <a:r>
              <a:rPr lang="en-US" sz="1700" dirty="0" smtClean="0">
                <a:latin typeface="Cambria" pitchFamily="18" charset="0"/>
              </a:rPr>
              <a:t>uncertainty </a:t>
            </a:r>
            <a:r>
              <a:rPr lang="en-US" sz="1700" dirty="0">
                <a:latin typeface="Cambria" pitchFamily="18" charset="0"/>
              </a:rPr>
              <a:t>about the world. It allows us (and our software) to reason effectively in situations where being certain is impossible. </a:t>
            </a:r>
            <a:r>
              <a:rPr lang="en-US" sz="1700" i="1" dirty="0">
                <a:latin typeface="Cambria" pitchFamily="18" charset="0"/>
              </a:rPr>
              <a:t>Probability</a:t>
            </a:r>
            <a:r>
              <a:rPr lang="en-US" sz="1700" dirty="0">
                <a:latin typeface="Cambria" pitchFamily="18" charset="0"/>
              </a:rPr>
              <a:t> theory is at the foundation of many </a:t>
            </a:r>
            <a:r>
              <a:rPr lang="en-US" sz="1700" i="1" dirty="0">
                <a:latin typeface="Cambria" pitchFamily="18" charset="0"/>
              </a:rPr>
              <a:t>machine learning</a:t>
            </a:r>
            <a:r>
              <a:rPr lang="en-US" sz="1700" dirty="0">
                <a:latin typeface="Cambria" pitchFamily="18" charset="0"/>
              </a:rPr>
              <a:t> </a:t>
            </a:r>
            <a:r>
              <a:rPr lang="en-US" sz="1700" dirty="0" smtClean="0">
                <a:latin typeface="Cambria" pitchFamily="18" charset="0"/>
              </a:rPr>
              <a:t>algorithms.</a:t>
            </a:r>
          </a:p>
          <a:p>
            <a:pPr lvl="1" algn="just"/>
            <a:endParaRPr lang="en-US" sz="1700" b="1" dirty="0" smtClean="0">
              <a:latin typeface="Cambria" pitchFamily="18" charset="0"/>
            </a:endParaRPr>
          </a:p>
          <a:p>
            <a:pPr marL="742950" lvl="1" indent="-285750" algn="just">
              <a:buFont typeface="Arial" pitchFamily="34" charset="0"/>
              <a:buChar char="•"/>
            </a:pPr>
            <a:endParaRPr lang="en-US" sz="1700" dirty="0">
              <a:latin typeface="Cambria" pitchFamily="18" charset="0"/>
            </a:endParaRPr>
          </a:p>
        </p:txBody>
      </p:sp>
      <p:sp>
        <p:nvSpPr>
          <p:cNvPr id="8" name="Title 1"/>
          <p:cNvSpPr txBox="1">
            <a:spLocks/>
          </p:cNvSpPr>
          <p:nvPr/>
        </p:nvSpPr>
        <p:spPr>
          <a:xfrm>
            <a:off x="838200" y="418500"/>
            <a:ext cx="5715000" cy="534600"/>
          </a:xfrm>
          <a:prstGeom prst="rect">
            <a:avLst/>
          </a:prstGeom>
          <a:ln>
            <a:noFill/>
          </a:ln>
        </p:spPr>
        <p:txBody>
          <a:bodyPr>
            <a:normAutofit/>
          </a:bodyPr>
          <a:lstStyle/>
          <a:p>
            <a:pPr fontAlgn="base"/>
            <a:r>
              <a:rPr lang="en-US" sz="2800" b="1" dirty="0" smtClean="0">
                <a:solidFill>
                  <a:schemeClr val="accent2">
                    <a:lumMod val="75000"/>
                  </a:schemeClr>
                </a:solidFill>
              </a:rPr>
              <a:t>Foundation of Machine Learning</a:t>
            </a:r>
            <a:endParaRPr lang="en-US" sz="2800"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extBox 6"/>
          <p:cNvSpPr txBox="1"/>
          <p:nvPr/>
        </p:nvSpPr>
        <p:spPr>
          <a:xfrm>
            <a:off x="838200" y="550872"/>
            <a:ext cx="5791200" cy="461665"/>
          </a:xfrm>
          <a:prstGeom prst="rect">
            <a:avLst/>
          </a:prstGeom>
          <a:noFill/>
          <a:ln>
            <a:noFill/>
          </a:ln>
        </p:spPr>
        <p:txBody>
          <a:bodyPr wrap="square" rtlCol="0">
            <a:spAutoFit/>
          </a:bodyPr>
          <a:lstStyle/>
          <a:p>
            <a:r>
              <a:rPr lang="en-US" sz="2400" b="1" dirty="0" smtClean="0">
                <a:solidFill>
                  <a:srgbClr val="0070C0"/>
                </a:solidFill>
              </a:rPr>
              <a:t>Data Science VS Machine Learning</a:t>
            </a:r>
            <a:endParaRPr lang="en-US" sz="2400" dirty="0">
              <a:solidFill>
                <a:srgbClr val="0070C0"/>
              </a:solidFill>
            </a:endParaRPr>
          </a:p>
        </p:txBody>
      </p:sp>
      <p:sp>
        <p:nvSpPr>
          <p:cNvPr id="8" name="TextBox 7"/>
          <p:cNvSpPr txBox="1"/>
          <p:nvPr/>
        </p:nvSpPr>
        <p:spPr>
          <a:xfrm>
            <a:off x="935617" y="1447800"/>
            <a:ext cx="10951583" cy="5324535"/>
          </a:xfrm>
          <a:prstGeom prst="rect">
            <a:avLst/>
          </a:prstGeom>
          <a:noFill/>
        </p:spPr>
        <p:txBody>
          <a:bodyPr wrap="square" rtlCol="0">
            <a:spAutoFit/>
          </a:bodyPr>
          <a:lstStyle/>
          <a:p>
            <a:pPr marL="285750" indent="-285750">
              <a:buFont typeface="Wingdings" pitchFamily="2" charset="2"/>
              <a:buChar char="ü"/>
            </a:pPr>
            <a:r>
              <a:rPr lang="en-US" sz="1700" b="1" dirty="0" smtClean="0">
                <a:latin typeface="Cambria" pitchFamily="18" charset="0"/>
              </a:rPr>
              <a:t>Machine learning and statistics are part of data science </a:t>
            </a:r>
            <a:r>
              <a:rPr lang="en-US" sz="1700" dirty="0" smtClean="0">
                <a:latin typeface="Cambria" pitchFamily="18" charset="0"/>
              </a:rPr>
              <a:t>and </a:t>
            </a:r>
            <a:r>
              <a:rPr lang="en-US" sz="1700" dirty="0">
                <a:latin typeface="Cambria" pitchFamily="18" charset="0"/>
              </a:rPr>
              <a:t>d</a:t>
            </a:r>
            <a:r>
              <a:rPr lang="en-US" sz="1700" dirty="0" smtClean="0">
                <a:latin typeface="Cambria" pitchFamily="18" charset="0"/>
              </a:rPr>
              <a:t>ata science is much more than machine learning.</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Data, in data science, may or may not come from a </a:t>
            </a:r>
            <a:r>
              <a:rPr lang="en-US" sz="1700" i="1" dirty="0" smtClean="0">
                <a:latin typeface="Cambria" pitchFamily="18" charset="0"/>
              </a:rPr>
              <a:t>machine</a:t>
            </a:r>
            <a:r>
              <a:rPr lang="en-US" sz="1700" dirty="0" smtClean="0">
                <a:latin typeface="Cambria" pitchFamily="18" charset="0"/>
              </a:rPr>
              <a:t> or mechanical process (survey data could be manually collected, clinical trials involve a specific type of small data)  and it might have nothing to do with </a:t>
            </a:r>
            <a:r>
              <a:rPr lang="en-US" sz="1700" i="1" dirty="0" smtClean="0">
                <a:latin typeface="Cambria" pitchFamily="18" charset="0"/>
              </a:rPr>
              <a:t>learning</a:t>
            </a:r>
            <a:r>
              <a:rPr lang="en-US" sz="1700" dirty="0" smtClean="0">
                <a:latin typeface="Cambria" pitchFamily="18" charset="0"/>
              </a:rPr>
              <a:t>.</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But the main difference is the fact that </a:t>
            </a:r>
            <a:r>
              <a:rPr lang="en-US" sz="1700" b="1" dirty="0" smtClean="0">
                <a:latin typeface="Cambria" pitchFamily="18" charset="0"/>
              </a:rPr>
              <a:t>data science covers the whole spectrum of data processing, not just the algorithmic or statistical aspects.</a:t>
            </a:r>
          </a:p>
          <a:p>
            <a:pPr marL="285750" indent="-285750">
              <a:buFont typeface="Wingdings" pitchFamily="2" charset="2"/>
              <a:buChar char="ü"/>
            </a:pPr>
            <a:endParaRPr lang="en-US" sz="1700" dirty="0" smtClean="0">
              <a:latin typeface="Cambria" pitchFamily="18" charset="0"/>
            </a:endParaRPr>
          </a:p>
          <a:p>
            <a:pPr marL="285750" indent="-285750">
              <a:buFont typeface="Wingdings" pitchFamily="2" charset="2"/>
              <a:buChar char="ü"/>
            </a:pPr>
            <a:r>
              <a:rPr lang="en-US" sz="1700" dirty="0" smtClean="0">
                <a:latin typeface="Cambria" pitchFamily="18" charset="0"/>
              </a:rPr>
              <a:t>In particular, data science also covers</a:t>
            </a:r>
          </a:p>
          <a:p>
            <a:pPr marL="742950" lvl="1" indent="-285750">
              <a:buFont typeface="Wingdings" pitchFamily="2" charset="2"/>
              <a:buChar char="§"/>
            </a:pPr>
            <a:r>
              <a:rPr lang="en-US" sz="1700" dirty="0" smtClean="0">
                <a:latin typeface="Cambria" pitchFamily="18" charset="0"/>
              </a:rPr>
              <a:t>data integration</a:t>
            </a:r>
          </a:p>
          <a:p>
            <a:pPr marL="742950" lvl="1" indent="-285750">
              <a:buFont typeface="Wingdings" pitchFamily="2" charset="2"/>
              <a:buChar char="§"/>
            </a:pPr>
            <a:r>
              <a:rPr lang="en-US" sz="1700" dirty="0" smtClean="0">
                <a:latin typeface="Cambria" pitchFamily="18" charset="0"/>
              </a:rPr>
              <a:t>distributed architecture</a:t>
            </a:r>
          </a:p>
          <a:p>
            <a:pPr marL="742950" lvl="1" indent="-285750">
              <a:buFont typeface="Wingdings" pitchFamily="2" charset="2"/>
              <a:buChar char="§"/>
            </a:pPr>
            <a:r>
              <a:rPr lang="en-US" sz="1700" dirty="0" smtClean="0">
                <a:latin typeface="Cambria" pitchFamily="18" charset="0"/>
              </a:rPr>
              <a:t>automating machine learning</a:t>
            </a:r>
          </a:p>
          <a:p>
            <a:pPr marL="742950" lvl="1" indent="-285750">
              <a:buFont typeface="Wingdings" pitchFamily="2" charset="2"/>
              <a:buChar char="§"/>
            </a:pPr>
            <a:r>
              <a:rPr lang="en-US" sz="1700" dirty="0" smtClean="0">
                <a:latin typeface="Cambria" pitchFamily="18" charset="0"/>
              </a:rPr>
              <a:t>data visualization</a:t>
            </a:r>
          </a:p>
          <a:p>
            <a:pPr marL="742950" lvl="1" indent="-285750">
              <a:buFont typeface="Wingdings" pitchFamily="2" charset="2"/>
              <a:buChar char="§"/>
            </a:pPr>
            <a:r>
              <a:rPr lang="en-US" sz="1700" dirty="0" smtClean="0">
                <a:latin typeface="Cambria" pitchFamily="18" charset="0"/>
              </a:rPr>
              <a:t>dashboards and BI</a:t>
            </a:r>
          </a:p>
          <a:p>
            <a:pPr marL="742950" lvl="1" indent="-285750">
              <a:buFont typeface="Wingdings" pitchFamily="2" charset="2"/>
              <a:buChar char="§"/>
            </a:pPr>
            <a:r>
              <a:rPr lang="en-US" sz="1700" dirty="0" smtClean="0">
                <a:latin typeface="Cambria" pitchFamily="18" charset="0"/>
              </a:rPr>
              <a:t>data engineering</a:t>
            </a:r>
          </a:p>
          <a:p>
            <a:pPr marL="742950" lvl="1" indent="-285750">
              <a:buFont typeface="Wingdings" pitchFamily="2" charset="2"/>
              <a:buChar char="§"/>
            </a:pPr>
            <a:r>
              <a:rPr lang="en-US" sz="1700" dirty="0" smtClean="0">
                <a:latin typeface="Cambria" pitchFamily="18" charset="0"/>
              </a:rPr>
              <a:t>deployment in production mode</a:t>
            </a:r>
          </a:p>
          <a:p>
            <a:pPr marL="742950" lvl="1" indent="-285750">
              <a:buFont typeface="Wingdings" pitchFamily="2" charset="2"/>
              <a:buChar char="§"/>
            </a:pPr>
            <a:r>
              <a:rPr lang="en-US" sz="1700" dirty="0" smtClean="0">
                <a:latin typeface="Cambria" pitchFamily="18" charset="0"/>
              </a:rPr>
              <a:t>automated, data-driven decisions</a:t>
            </a:r>
          </a:p>
          <a:p>
            <a:pPr marL="742950" lvl="1" indent="-285750">
              <a:buFont typeface="Wingdings" pitchFamily="2" charset="2"/>
              <a:buChar char="§"/>
            </a:pPr>
            <a:endParaRPr lang="en-US" sz="1700" dirty="0" smtClean="0">
              <a:latin typeface="Cambria" pitchFamily="18" charset="0"/>
            </a:endParaRPr>
          </a:p>
          <a:p>
            <a:pPr marL="285750" indent="-285750">
              <a:buFont typeface="Wingdings" pitchFamily="2" charset="2"/>
              <a:buChar char="ü"/>
            </a:pPr>
            <a:r>
              <a:rPr lang="en-US" sz="1700" dirty="0">
                <a:latin typeface="Cambria" pitchFamily="18" charset="0"/>
              </a:rPr>
              <a:t>I</a:t>
            </a:r>
            <a:r>
              <a:rPr lang="en-US" sz="1700" dirty="0" smtClean="0">
                <a:latin typeface="Cambria" pitchFamily="18" charset="0"/>
              </a:rPr>
              <a:t>n </a:t>
            </a:r>
            <a:r>
              <a:rPr lang="en-US" sz="1700" dirty="0">
                <a:latin typeface="Cambria" pitchFamily="18" charset="0"/>
              </a:rPr>
              <a:t>many organizations, data scientists focus on only one part of this process</a:t>
            </a:r>
          </a:p>
          <a:p>
            <a:endParaRPr lang="en-US" sz="1700" dirty="0">
              <a:latin typeface="Cambria"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793" y="1176339"/>
            <a:ext cx="11599807" cy="431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57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856134"/>
            <a:ext cx="2928566" cy="515985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9898" y="858762"/>
            <a:ext cx="2953922" cy="5159855"/>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8311" y="852981"/>
            <a:ext cx="2915889" cy="5185211"/>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4" descr="Image result for types of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114" y="-2"/>
            <a:ext cx="8121286" cy="661035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209550" y="2924173"/>
            <a:ext cx="5867400" cy="381000"/>
          </a:xfrm>
          <a:prstGeom prst="rect">
            <a:avLst/>
          </a:prstGeom>
          <a:ln>
            <a:noFill/>
          </a:ln>
        </p:spPr>
        <p:txBody>
          <a:bodyPr>
            <a:noAutofit/>
          </a:bodyPr>
          <a:lstStyle/>
          <a:p>
            <a:pPr fontAlgn="base"/>
            <a:r>
              <a:rPr lang="en-US" sz="2800" b="1" dirty="0" smtClean="0">
                <a:solidFill>
                  <a:srgbClr val="0070C0"/>
                </a:solidFill>
              </a:rPr>
              <a:t>           Types </a:t>
            </a:r>
          </a:p>
          <a:p>
            <a:pPr fontAlgn="base"/>
            <a:r>
              <a:rPr lang="en-US" sz="2800" b="1" dirty="0" smtClean="0">
                <a:solidFill>
                  <a:srgbClr val="0070C0"/>
                </a:solidFill>
              </a:rPr>
              <a:t> Machine Learning</a:t>
            </a:r>
            <a:endParaRPr lang="en-US" sz="2800" b="1" dirty="0">
              <a:solidFill>
                <a:srgbClr val="0070C0"/>
              </a:solidFill>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2"/>
          <p:cNvSpPr/>
          <p:nvPr/>
        </p:nvSpPr>
        <p:spPr>
          <a:xfrm>
            <a:off x="1028700" y="1295400"/>
            <a:ext cx="10134600" cy="44196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The purpose is to predict the value of a particular variable(target variable) based on values of some other variables(independent or explanatory variables). </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Classification is used to predict the value of a discrete target variable while regression is used to predict the value of a continuous target variable. </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To predict whether an email is spam or not is a Classification task while to predict the future price of a stock is a regression task.</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They are called supervised because we are telling the </a:t>
            </a:r>
            <a:r>
              <a:rPr lang="en-IN" sz="2400" b="1" strike="noStrike" spc="-1" dirty="0">
                <a:solidFill>
                  <a:srgbClr val="000000"/>
                </a:solidFill>
                <a:latin typeface="Cambria" pitchFamily="18" charset="0"/>
                <a:ea typeface="DejaVu Sans"/>
              </a:rPr>
              <a:t>algorithm what to predict.</a:t>
            </a:r>
            <a:endParaRPr lang="en-IN" sz="2400" b="0" strike="noStrike" spc="-1" dirty="0">
              <a:latin typeface="Cambria" pitchFamily="18" charset="0"/>
            </a:endParaRPr>
          </a:p>
          <a:p>
            <a:pPr marL="432000" indent="-32292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Cambria" pitchFamily="18" charset="0"/>
                <a:ea typeface="DejaVu Sans"/>
              </a:rPr>
              <a:t>E.g. Speech </a:t>
            </a:r>
            <a:r>
              <a:rPr lang="en-IN" sz="2400" b="0" strike="noStrike" spc="-1" dirty="0" smtClean="0">
                <a:solidFill>
                  <a:srgbClr val="000000"/>
                </a:solidFill>
                <a:latin typeface="Cambria" pitchFamily="18" charset="0"/>
                <a:ea typeface="DejaVu Sans"/>
              </a:rPr>
              <a:t>recognition, Spam classification, Fraud detection, Medical diagnosis, </a:t>
            </a:r>
            <a:r>
              <a:rPr lang="en-IN" sz="2400" spc="-1" dirty="0">
                <a:solidFill>
                  <a:srgbClr val="000000"/>
                </a:solidFill>
                <a:latin typeface="Cambria" pitchFamily="18" charset="0"/>
                <a:ea typeface="DejaVu Sans"/>
              </a:rPr>
              <a:t>F</a:t>
            </a:r>
            <a:r>
              <a:rPr lang="en-IN" sz="2400" b="0" strike="noStrike" spc="-1" dirty="0" smtClean="0">
                <a:solidFill>
                  <a:srgbClr val="000000"/>
                </a:solidFill>
                <a:latin typeface="Cambria" pitchFamily="18" charset="0"/>
                <a:ea typeface="DejaVu Sans"/>
              </a:rPr>
              <a:t>ace detection, Character Recognition, Speech Recognition, Weather Forecast etc</a:t>
            </a:r>
            <a:r>
              <a:rPr lang="en-IN" sz="2400" spc="-1" dirty="0">
                <a:solidFill>
                  <a:srgbClr val="000000"/>
                </a:solidFill>
                <a:latin typeface="Cambria" pitchFamily="18" charset="0"/>
                <a:ea typeface="DejaVu Sans"/>
              </a:rPr>
              <a:t>.</a:t>
            </a:r>
            <a:endParaRPr lang="en-IN" sz="2400" b="0" strike="noStrike" spc="-1" dirty="0">
              <a:latin typeface="Cambria" pitchFamily="18" charset="0"/>
            </a:endParaRPr>
          </a:p>
          <a:p>
            <a:pPr>
              <a:lnSpc>
                <a:spcPct val="100000"/>
              </a:lnSpc>
              <a:spcBef>
                <a:spcPts val="1414"/>
              </a:spcBef>
            </a:pPr>
            <a:endParaRPr lang="en-IN" sz="2400" b="0" strike="noStrike" spc="-1" dirty="0">
              <a:latin typeface="Cambria" pitchFamily="18" charset="0"/>
            </a:endParaRPr>
          </a:p>
          <a:p>
            <a:pPr>
              <a:lnSpc>
                <a:spcPct val="100000"/>
              </a:lnSpc>
              <a:spcBef>
                <a:spcPts val="1414"/>
              </a:spcBef>
            </a:pPr>
            <a:endParaRPr lang="en-IN" sz="2400" b="0" strike="noStrike" spc="-1" dirty="0">
              <a:latin typeface="Cambria" pitchFamily="18" charset="0"/>
            </a:endParaRPr>
          </a:p>
        </p:txBody>
      </p:sp>
      <p:sp>
        <p:nvSpPr>
          <p:cNvPr id="7" name="Title 1"/>
          <p:cNvSpPr txBox="1">
            <a:spLocks/>
          </p:cNvSpPr>
          <p:nvPr/>
        </p:nvSpPr>
        <p:spPr>
          <a:xfrm>
            <a:off x="838200" y="457200"/>
            <a:ext cx="4648200" cy="534600"/>
          </a:xfrm>
          <a:prstGeom prst="rect">
            <a:avLst/>
          </a:prstGeom>
          <a:ln>
            <a:noFill/>
          </a:ln>
        </p:spPr>
        <p:txBody>
          <a:bodyPr>
            <a:noAutofit/>
          </a:bodyPr>
          <a:lstStyle/>
          <a:p>
            <a:pPr fontAlgn="base"/>
            <a:r>
              <a:rPr lang="en-US" sz="3200" b="1" dirty="0" smtClean="0">
                <a:solidFill>
                  <a:srgbClr val="0070C0"/>
                </a:solidFill>
              </a:rPr>
              <a:t>Supervised 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2"/>
          <p:cNvSpPr/>
          <p:nvPr/>
        </p:nvSpPr>
        <p:spPr>
          <a:xfrm>
            <a:off x="1295400" y="1600200"/>
            <a:ext cx="7647656" cy="3975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The purpose is to derive patterns that summarize the underlying relationships in data. </a:t>
            </a:r>
            <a:endParaRPr lang="en-IN" sz="24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Association Analysis, Cluster Analysis and Anomaly detection are examples of Unsupervised Learning. </a:t>
            </a:r>
            <a:endParaRPr lang="en-IN" sz="2400" b="0" strike="noStrike" spc="-1" dirty="0">
              <a:latin typeface="Times New Roman"/>
            </a:endParaRPr>
          </a:p>
          <a:p>
            <a:pPr marL="432000" indent="-321840">
              <a:lnSpc>
                <a:spcPct val="100000"/>
              </a:lnSpc>
              <a:spcBef>
                <a:spcPts val="1414"/>
              </a:spcBef>
              <a:buClr>
                <a:srgbClr val="000000"/>
              </a:buClr>
              <a:buSzPct val="45000"/>
              <a:buFont typeface="Wingdings" charset="2"/>
              <a:buChar char=""/>
            </a:pPr>
            <a:r>
              <a:rPr lang="en-IN" sz="2400" b="0" strike="noStrike" spc="-1" dirty="0">
                <a:solidFill>
                  <a:srgbClr val="000000"/>
                </a:solidFill>
                <a:latin typeface="Arial"/>
                <a:ea typeface="DejaVu Sans"/>
              </a:rPr>
              <a:t>They are called unsupervised because in such cases, the final outcome is not known beforehand</a:t>
            </a:r>
            <a:r>
              <a:rPr lang="en-IN" sz="2400" b="0" strike="noStrike" spc="-1" dirty="0" smtClean="0">
                <a:solidFill>
                  <a:srgbClr val="000000"/>
                </a:solidFill>
                <a:latin typeface="Arial"/>
                <a:ea typeface="DejaVu Sans"/>
              </a:rPr>
              <a:t>.</a:t>
            </a:r>
          </a:p>
          <a:p>
            <a:pPr marL="432000" indent="-321840">
              <a:spcBef>
                <a:spcPts val="1414"/>
              </a:spcBef>
              <a:buClr>
                <a:srgbClr val="000000"/>
              </a:buClr>
              <a:buSzPct val="45000"/>
              <a:buFont typeface="Wingdings" charset="2"/>
              <a:buChar char=""/>
            </a:pPr>
            <a:r>
              <a:rPr lang="en-IN" sz="2400" spc="-1" dirty="0" smtClean="0">
                <a:solidFill>
                  <a:srgbClr val="000000"/>
                </a:solidFill>
                <a:latin typeface="Arial"/>
              </a:rPr>
              <a:t>Example: Customer segmentation, </a:t>
            </a:r>
            <a:r>
              <a:rPr lang="en-US" sz="2400" dirty="0"/>
              <a:t>Visual Recognition, predicting or understanding handwritten digits</a:t>
            </a:r>
            <a:r>
              <a:rPr lang="en-US" sz="2400" dirty="0" smtClean="0"/>
              <a:t>, clustering </a:t>
            </a:r>
            <a:r>
              <a:rPr lang="en-US" sz="2400" dirty="0"/>
              <a:t>websites based on particular words count on each webpage</a:t>
            </a:r>
          </a:p>
          <a:p>
            <a:pPr marL="432000" indent="-321840">
              <a:lnSpc>
                <a:spcPct val="100000"/>
              </a:lnSpc>
              <a:spcBef>
                <a:spcPts val="1414"/>
              </a:spcBef>
              <a:buClr>
                <a:srgbClr val="000000"/>
              </a:buClr>
              <a:buSzPct val="45000"/>
              <a:buFont typeface="Wingdings" charset="2"/>
              <a:buChar char=""/>
            </a:pPr>
            <a:endParaRPr lang="en-IN" sz="2400" b="0" strike="noStrike" spc="-1" dirty="0">
              <a:latin typeface="Times New Roman"/>
            </a:endParaRPr>
          </a:p>
          <a:p>
            <a:pPr marL="108000">
              <a:lnSpc>
                <a:spcPct val="100000"/>
              </a:lnSpc>
              <a:spcBef>
                <a:spcPts val="1414"/>
              </a:spcBef>
            </a:pPr>
            <a:r>
              <a:rPr lang="en-IN" sz="2400" b="0" strike="noStrike" spc="-1" dirty="0">
                <a:solidFill>
                  <a:srgbClr val="000000"/>
                </a:solidFill>
                <a:latin typeface="Arial"/>
                <a:ea typeface="DejaVu Sans"/>
              </a:rPr>
              <a:t> </a:t>
            </a:r>
            <a:endParaRPr lang="en-IN" sz="2400" b="0" strike="noStrike" spc="-1" dirty="0">
              <a:latin typeface="Times New Roman"/>
            </a:endParaRPr>
          </a:p>
        </p:txBody>
      </p:sp>
      <p:pic>
        <p:nvPicPr>
          <p:cNvPr id="7" name="Picture 52"/>
          <p:cNvPicPr/>
          <p:nvPr/>
        </p:nvPicPr>
        <p:blipFill>
          <a:blip r:embed="rId4"/>
          <a:stretch/>
        </p:blipFill>
        <p:spPr>
          <a:xfrm>
            <a:off x="9829800" y="1066800"/>
            <a:ext cx="2101560" cy="4806120"/>
          </a:xfrm>
          <a:prstGeom prst="rect">
            <a:avLst/>
          </a:prstGeom>
          <a:ln>
            <a:noFill/>
          </a:ln>
        </p:spPr>
      </p:pic>
      <p:sp>
        <p:nvSpPr>
          <p:cNvPr id="9" name="Title 1"/>
          <p:cNvSpPr txBox="1">
            <a:spLocks/>
          </p:cNvSpPr>
          <p:nvPr/>
        </p:nvSpPr>
        <p:spPr>
          <a:xfrm>
            <a:off x="867759" y="418500"/>
            <a:ext cx="4724400" cy="534600"/>
          </a:xfrm>
          <a:prstGeom prst="rect">
            <a:avLst/>
          </a:prstGeom>
          <a:ln>
            <a:noFill/>
          </a:ln>
        </p:spPr>
        <p:txBody>
          <a:bodyPr>
            <a:noAutofit/>
          </a:bodyPr>
          <a:lstStyle/>
          <a:p>
            <a:pPr fontAlgn="base"/>
            <a:r>
              <a:rPr lang="en-US" sz="3200" b="1" dirty="0" smtClean="0">
                <a:solidFill>
                  <a:srgbClr val="0070C0"/>
                </a:solidFill>
              </a:rPr>
              <a:t>Unsupervised 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CustomShape 2"/>
          <p:cNvSpPr/>
          <p:nvPr/>
        </p:nvSpPr>
        <p:spPr>
          <a:xfrm>
            <a:off x="1295400" y="1219200"/>
            <a:ext cx="9829800" cy="3810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85750" indent="-285750" algn="just">
              <a:buFont typeface="Wingdings" pitchFamily="2" charset="2"/>
              <a:buChar char="q"/>
            </a:pPr>
            <a:r>
              <a:rPr lang="en-US" sz="2000" b="1" dirty="0"/>
              <a:t>R</a:t>
            </a:r>
            <a:r>
              <a:rPr lang="en-US" sz="2000" dirty="0"/>
              <a:t>einforcement Learning allows the machine or software agent to learn its </a:t>
            </a:r>
            <a:r>
              <a:rPr lang="en-US" sz="2000" dirty="0" smtClean="0"/>
              <a:t>behavior </a:t>
            </a:r>
            <a:r>
              <a:rPr lang="en-US" sz="2000" dirty="0"/>
              <a:t>based on feedback from the environment.</a:t>
            </a:r>
          </a:p>
          <a:p>
            <a:pPr marL="285750" indent="-285750" algn="just">
              <a:buFont typeface="Wingdings" pitchFamily="2" charset="2"/>
              <a:buChar char="q"/>
            </a:pPr>
            <a:r>
              <a:rPr lang="tr-TR" sz="2000" dirty="0" smtClean="0"/>
              <a:t>Learning </a:t>
            </a:r>
            <a:r>
              <a:rPr lang="tr-TR" sz="2000" dirty="0"/>
              <a:t>a policy: A sequence of outputs</a:t>
            </a:r>
          </a:p>
          <a:p>
            <a:pPr marL="285750" indent="-285750" algn="just">
              <a:buFont typeface="Wingdings" pitchFamily="2" charset="2"/>
              <a:buChar char="q"/>
            </a:pPr>
            <a:r>
              <a:rPr lang="tr-TR" sz="2000" dirty="0"/>
              <a:t>No supervised output but delayed reward</a:t>
            </a:r>
          </a:p>
          <a:p>
            <a:pPr marL="285750" indent="-285750" algn="just">
              <a:buFont typeface="Wingdings" pitchFamily="2" charset="2"/>
              <a:buChar char="q"/>
            </a:pPr>
            <a:r>
              <a:rPr lang="tr-TR" sz="2000" dirty="0" smtClean="0"/>
              <a:t>Game playing</a:t>
            </a:r>
            <a:r>
              <a:rPr lang="en-US" sz="2000" dirty="0" smtClean="0"/>
              <a:t>,Self </a:t>
            </a:r>
            <a:r>
              <a:rPr lang="en-US" sz="2000" dirty="0"/>
              <a:t>Driving </a:t>
            </a:r>
            <a:r>
              <a:rPr lang="en-US" sz="2000" dirty="0" smtClean="0"/>
              <a:t>Cars, Gaming, Robotics</a:t>
            </a:r>
          </a:p>
          <a:p>
            <a:pPr marL="285750" indent="-285750" algn="just">
              <a:buFont typeface="Wingdings" pitchFamily="2" charset="2"/>
              <a:buChar char="q"/>
            </a:pPr>
            <a:endParaRPr lang="en-US" sz="2000" dirty="0"/>
          </a:p>
          <a:p>
            <a:pPr algn="just"/>
            <a:r>
              <a:rPr lang="en-US" sz="2000" dirty="0"/>
              <a:t>Let’s imagine an agent learning to play Super Mario Bros as a working example</a:t>
            </a:r>
            <a:r>
              <a:rPr lang="en-US" sz="2000" dirty="0" smtClean="0"/>
              <a:t>.</a:t>
            </a:r>
            <a:endParaRPr lang="en-US" sz="2000" dirty="0"/>
          </a:p>
          <a:p>
            <a:pPr marL="285750" indent="-285750" algn="just">
              <a:buFont typeface="Wingdings" pitchFamily="2" charset="2"/>
              <a:buChar char="q"/>
            </a:pPr>
            <a:endParaRPr lang="en-US" sz="2000" dirty="0"/>
          </a:p>
          <a:p>
            <a:pPr marL="285750" indent="-285750" algn="just">
              <a:buFont typeface="Wingdings" pitchFamily="2" charset="2"/>
              <a:buChar char="q"/>
            </a:pPr>
            <a:endParaRPr lang="tr-TR" sz="2000" dirty="0"/>
          </a:p>
        </p:txBody>
      </p:sp>
      <p:sp>
        <p:nvSpPr>
          <p:cNvPr id="8" name="Title 1"/>
          <p:cNvSpPr txBox="1">
            <a:spLocks/>
          </p:cNvSpPr>
          <p:nvPr/>
        </p:nvSpPr>
        <p:spPr>
          <a:xfrm>
            <a:off x="4038600" y="304800"/>
            <a:ext cx="4730068" cy="534600"/>
          </a:xfrm>
          <a:prstGeom prst="rect">
            <a:avLst/>
          </a:prstGeom>
          <a:ln>
            <a:noFill/>
          </a:ln>
        </p:spPr>
        <p:txBody>
          <a:bodyPr>
            <a:noAutofit/>
          </a:bodyPr>
          <a:lstStyle/>
          <a:p>
            <a:pPr algn="r" fontAlgn="base"/>
            <a:r>
              <a:rPr lang="en-US" sz="2800" b="1" dirty="0" smtClean="0">
                <a:solidFill>
                  <a:schemeClr val="bg1"/>
                </a:solidFill>
              </a:rPr>
              <a:t>Reinforcement Learning</a:t>
            </a:r>
            <a:endParaRPr lang="en-US" sz="2800" b="1" dirty="0">
              <a:solidFill>
                <a:schemeClr val="bg1"/>
              </a:solidFill>
            </a:endParaRPr>
          </a:p>
        </p:txBody>
      </p:sp>
      <p:pic>
        <p:nvPicPr>
          <p:cNvPr id="9" name="Picture 2" descr="https://cdn-images-1.medium.com/max/1600/1*aKYFRoEmmKkybqJOvLt2JQ.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8400" y="3481992"/>
            <a:ext cx="6705600" cy="286640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562959" y="418500"/>
            <a:ext cx="6066441" cy="534600"/>
          </a:xfrm>
          <a:prstGeom prst="rect">
            <a:avLst/>
          </a:prstGeom>
          <a:ln>
            <a:noFill/>
          </a:ln>
        </p:spPr>
        <p:txBody>
          <a:bodyPr>
            <a:noAutofit/>
          </a:bodyPr>
          <a:lstStyle/>
          <a:p>
            <a:pPr fontAlgn="base"/>
            <a:r>
              <a:rPr lang="en-US" sz="3200" b="1" dirty="0">
                <a:solidFill>
                  <a:srgbClr val="0070C0"/>
                </a:solidFill>
              </a:rPr>
              <a:t>Reinforcement </a:t>
            </a:r>
            <a:r>
              <a:rPr lang="en-US" sz="3200" b="1" dirty="0" smtClean="0">
                <a:solidFill>
                  <a:srgbClr val="0070C0"/>
                </a:solidFill>
              </a:rPr>
              <a:t>Learning</a:t>
            </a:r>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6" name="Picture 5"/>
          <p:cNvPicPr/>
          <p:nvPr/>
        </p:nvPicPr>
        <p:blipFill>
          <a:blip r:embed="rId4"/>
          <a:stretch/>
        </p:blipFill>
        <p:spPr>
          <a:xfrm>
            <a:off x="565587" y="1981200"/>
            <a:ext cx="10807440" cy="3275520"/>
          </a:xfrm>
          <a:prstGeom prst="rect">
            <a:avLst/>
          </a:prstGeom>
          <a:ln>
            <a:noFill/>
          </a:ln>
        </p:spPr>
      </p:pic>
      <p:sp>
        <p:nvSpPr>
          <p:cNvPr id="9" name="Title 1"/>
          <p:cNvSpPr txBox="1">
            <a:spLocks/>
          </p:cNvSpPr>
          <p:nvPr/>
        </p:nvSpPr>
        <p:spPr>
          <a:xfrm>
            <a:off x="562959" y="418500"/>
            <a:ext cx="7438041" cy="534600"/>
          </a:xfrm>
          <a:prstGeom prst="rect">
            <a:avLst/>
          </a:prstGeom>
          <a:ln>
            <a:noFill/>
          </a:ln>
        </p:spPr>
        <p:txBody>
          <a:bodyPr>
            <a:noAutofit/>
          </a:bodyPr>
          <a:lstStyle/>
          <a:p>
            <a:pPr fontAlgn="base"/>
            <a:r>
              <a:rPr lang="en-US" sz="3200" b="1" dirty="0" smtClean="0">
                <a:solidFill>
                  <a:srgbClr val="0070C0"/>
                </a:solidFill>
              </a:rPr>
              <a:t>Skills </a:t>
            </a:r>
            <a:r>
              <a:rPr lang="en-US" sz="3200" b="1" dirty="0">
                <a:solidFill>
                  <a:srgbClr val="0070C0"/>
                </a:solidFill>
              </a:rPr>
              <a:t>to become a ML engineer</a:t>
            </a:r>
            <a:endParaRPr lang="en-US" sz="3200" dirty="0">
              <a:solidFill>
                <a:srgbClr val="0070C0"/>
              </a:solidFill>
            </a:endParaRPr>
          </a:p>
          <a:p>
            <a:pPr fontAlgn="base"/>
            <a:endParaRPr lang="en-US" sz="3200" b="1" dirty="0">
              <a:solidFill>
                <a:srgbClr val="0070C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385" y="838200"/>
            <a:ext cx="1057241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631" y="2590800"/>
            <a:ext cx="3383969" cy="2333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2590800"/>
            <a:ext cx="3163557" cy="232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685" y="2594242"/>
            <a:ext cx="3254315" cy="232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7181" y="4593832"/>
            <a:ext cx="3215419" cy="203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4024" y="4572000"/>
            <a:ext cx="3306176" cy="208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8" name="Picture 2" descr="Image result for machine learning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56763"/>
            <a:ext cx="11041058" cy="6296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20110" y="304800"/>
            <a:ext cx="3429540" cy="584775"/>
          </a:xfrm>
          <a:prstGeom prst="rect">
            <a:avLst/>
          </a:prstGeom>
          <a:noFill/>
          <a:ln>
            <a:noFill/>
          </a:ln>
        </p:spPr>
        <p:txBody>
          <a:bodyPr wrap="square" rtlCol="0">
            <a:spAutoFit/>
          </a:bodyPr>
          <a:lstStyle/>
          <a:p>
            <a:r>
              <a:rPr lang="en-US" sz="3200" b="1" dirty="0" smtClean="0">
                <a:solidFill>
                  <a:srgbClr val="0070C0"/>
                </a:solidFill>
              </a:rPr>
              <a:t>ML Life Cycle</a:t>
            </a:r>
            <a:endParaRPr lang="en-US" sz="3200" dirty="0">
              <a:solidFill>
                <a:srgbClr val="0070C0"/>
              </a:solidFill>
            </a:endParaRPr>
          </a:p>
        </p:txBody>
      </p:sp>
      <p:pic>
        <p:nvPicPr>
          <p:cNvPr id="5" name="Picture 3"/>
          <p:cNvPicPr/>
          <p:nvPr/>
        </p:nvPicPr>
        <p:blipFill>
          <a:blip r:embed="rId4"/>
          <a:stretch/>
        </p:blipFill>
        <p:spPr>
          <a:xfrm>
            <a:off x="10515600" y="97191"/>
            <a:ext cx="1524000" cy="588609"/>
          </a:xfrm>
          <a:prstGeom prst="rect">
            <a:avLst/>
          </a:prstGeom>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7" name="Picture 6">
            <a:extLst>
              <a:ext uri="{FF2B5EF4-FFF2-40B4-BE49-F238E27FC236}">
                <a16:creationId xmlns="" xmlns:a16="http://schemas.microsoft.com/office/drawing/2014/main" id="{11432105-03A0-4439-A5D5-7F5FDC76D298}"/>
              </a:ext>
            </a:extLst>
          </p:cNvPr>
          <p:cNvPicPr>
            <a:picLocks noChangeAspect="1"/>
          </p:cNvPicPr>
          <p:nvPr/>
        </p:nvPicPr>
        <p:blipFill>
          <a:blip r:embed="rId3"/>
          <a:stretch>
            <a:fillRect/>
          </a:stretch>
        </p:blipFill>
        <p:spPr>
          <a:xfrm>
            <a:off x="1164039" y="463440"/>
            <a:ext cx="9863919" cy="6165961"/>
          </a:xfrm>
          <a:prstGeom prst="rect">
            <a:avLst/>
          </a:prstGeom>
        </p:spPr>
      </p:pic>
      <p:pic>
        <p:nvPicPr>
          <p:cNvPr id="5" name="Picture 3"/>
          <p:cNvPicPr/>
          <p:nvPr/>
        </p:nvPicPr>
        <p:blipFill>
          <a:blip r:embed="rId4"/>
          <a:stretch/>
        </p:blipFill>
        <p:spPr>
          <a:xfrm>
            <a:off x="10515600" y="97191"/>
            <a:ext cx="1524000" cy="588609"/>
          </a:xfrm>
          <a:prstGeom prst="rect">
            <a:avLst/>
          </a:prstGeom>
          <a:ln>
            <a:noFill/>
          </a:ln>
        </p:spPr>
      </p:pic>
      <p:sp>
        <p:nvSpPr>
          <p:cNvPr id="9" name="TextBox 8"/>
          <p:cNvSpPr txBox="1"/>
          <p:nvPr/>
        </p:nvSpPr>
        <p:spPr>
          <a:xfrm>
            <a:off x="620110" y="304800"/>
            <a:ext cx="4409090" cy="584775"/>
          </a:xfrm>
          <a:prstGeom prst="rect">
            <a:avLst/>
          </a:prstGeom>
          <a:noFill/>
          <a:ln>
            <a:noFill/>
          </a:ln>
        </p:spPr>
        <p:txBody>
          <a:bodyPr wrap="square" rtlCol="0">
            <a:spAutoFit/>
          </a:bodyPr>
          <a:lstStyle/>
          <a:p>
            <a:r>
              <a:rPr lang="en-US" sz="3200" b="1" dirty="0">
                <a:solidFill>
                  <a:srgbClr val="0070C0"/>
                </a:solidFill>
              </a:rPr>
              <a:t>ML Effort Distribution</a:t>
            </a:r>
            <a:endParaRPr lang="en-US" sz="3200" dirty="0">
              <a:solidFill>
                <a:srgbClr val="0070C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pic>
        <p:nvPicPr>
          <p:cNvPr id="5" name="Picture 4">
            <a:extLst>
              <a:ext uri="{FF2B5EF4-FFF2-40B4-BE49-F238E27FC236}">
                <a16:creationId xmlns="" xmlns:a16="http://schemas.microsoft.com/office/drawing/2014/main" id="{9947407F-B09C-4A7A-A119-DE84F4DE0CBC}"/>
              </a:ext>
            </a:extLst>
          </p:cNvPr>
          <p:cNvPicPr>
            <a:picLocks noChangeAspect="1"/>
          </p:cNvPicPr>
          <p:nvPr/>
        </p:nvPicPr>
        <p:blipFill>
          <a:blip r:embed="rId3"/>
          <a:stretch>
            <a:fillRect/>
          </a:stretch>
        </p:blipFill>
        <p:spPr>
          <a:xfrm>
            <a:off x="381000" y="259081"/>
            <a:ext cx="11734799" cy="6294119"/>
          </a:xfrm>
          <a:prstGeom prst="rect">
            <a:avLst/>
          </a:prstGeom>
        </p:spPr>
      </p:pic>
      <p:pic>
        <p:nvPicPr>
          <p:cNvPr id="3" name="Picture 3"/>
          <p:cNvPicPr/>
          <p:nvPr/>
        </p:nvPicPr>
        <p:blipFill>
          <a:blip r:embed="rId4"/>
          <a:stretch/>
        </p:blipFill>
        <p:spPr>
          <a:xfrm>
            <a:off x="10515600" y="97191"/>
            <a:ext cx="1524000" cy="588609"/>
          </a:xfrm>
          <a:prstGeom prst="rect">
            <a:avLst/>
          </a:prstGeom>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690688"/>
            <a:ext cx="679132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287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7" name="Title 1"/>
          <p:cNvSpPr txBox="1">
            <a:spLocks/>
          </p:cNvSpPr>
          <p:nvPr/>
        </p:nvSpPr>
        <p:spPr>
          <a:xfrm>
            <a:off x="609600" y="482503"/>
            <a:ext cx="5715000" cy="534600"/>
          </a:xfrm>
          <a:prstGeom prst="rect">
            <a:avLst/>
          </a:prstGeom>
          <a:ln>
            <a:noFill/>
          </a:ln>
        </p:spPr>
        <p:txBody>
          <a:bodyPr>
            <a:normAutofit/>
          </a:bodyPr>
          <a:lstStyle/>
          <a:p>
            <a:pPr fontAlgn="base"/>
            <a:r>
              <a:rPr lang="en-US" sz="2800" b="1" dirty="0" smtClean="0">
                <a:solidFill>
                  <a:srgbClr val="0070C0"/>
                </a:solidFill>
              </a:rPr>
              <a:t>Ps of Machine Learning</a:t>
            </a:r>
            <a:endParaRPr lang="en-US" sz="2800" b="1" dirty="0">
              <a:solidFill>
                <a:srgbClr val="0070C0"/>
              </a:solidFill>
            </a:endParaRPr>
          </a:p>
        </p:txBody>
      </p:sp>
      <p:graphicFrame>
        <p:nvGraphicFramePr>
          <p:cNvPr id="8" name="Diagram 7"/>
          <p:cNvGraphicFramePr/>
          <p:nvPr>
            <p:extLst>
              <p:ext uri="{D42A27DB-BD31-4B8C-83A1-F6EECF244321}">
                <p14:modId xmlns:p14="http://schemas.microsoft.com/office/powerpoint/2010/main" val="2579448198"/>
              </p:ext>
            </p:extLst>
          </p:nvPr>
        </p:nvGraphicFramePr>
        <p:xfrm>
          <a:off x="2438400" y="1752600"/>
          <a:ext cx="6852120" cy="4389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14434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CustomShape 1"/>
          <p:cNvSpPr/>
          <p:nvPr/>
        </p:nvSpPr>
        <p:spPr>
          <a:xfrm>
            <a:off x="3697560" y="2991420"/>
            <a:ext cx="6552000" cy="3396240"/>
          </a:xfrm>
          <a:prstGeom prst="bevel">
            <a:avLst>
              <a:gd name="adj" fmla="val 4383"/>
            </a:avLst>
          </a:prstGeom>
          <a:gradFill rotWithShape="0">
            <a:gsLst>
              <a:gs pos="0">
                <a:srgbClr val="AEDBFF"/>
              </a:gs>
              <a:gs pos="35000">
                <a:srgbClr val="C5E6FF"/>
              </a:gs>
              <a:gs pos="100000">
                <a:srgbClr val="E9F4FF"/>
              </a:gs>
            </a:gsLst>
            <a:lin ang="16200000"/>
          </a:gradFill>
          <a:ln w="9360">
            <a:solidFill>
              <a:srgbClr val="33A6D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sp>
      <p:pic>
        <p:nvPicPr>
          <p:cNvPr id="5" name="Picture 3"/>
          <p:cNvPicPr/>
          <p:nvPr/>
        </p:nvPicPr>
        <p:blipFill>
          <a:blip r:embed="rId3"/>
          <a:stretch/>
        </p:blipFill>
        <p:spPr>
          <a:xfrm>
            <a:off x="10515599" y="35267"/>
            <a:ext cx="1817081" cy="650533"/>
          </a:xfrm>
          <a:prstGeom prst="rect">
            <a:avLst/>
          </a:prstGeom>
          <a:ln>
            <a:noFill/>
          </a:ln>
        </p:spPr>
      </p:pic>
      <p:sp>
        <p:nvSpPr>
          <p:cNvPr id="9" name="CustomShape 2"/>
          <p:cNvSpPr/>
          <p:nvPr/>
        </p:nvSpPr>
        <p:spPr>
          <a:xfrm>
            <a:off x="546959" y="321753"/>
            <a:ext cx="3948841" cy="44024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nSpc>
                <a:spcPct val="100000"/>
              </a:lnSpc>
            </a:pPr>
            <a:r>
              <a:rPr lang="en-IN" sz="2800" b="0" strike="noStrike" spc="-1" dirty="0" smtClean="0">
                <a:solidFill>
                  <a:srgbClr val="0070C0"/>
                </a:solidFill>
                <a:latin typeface="Arial"/>
                <a:ea typeface="DejaVu Sans"/>
              </a:rPr>
              <a:t>End to end architecture</a:t>
            </a:r>
            <a:endParaRPr lang="en-IN" sz="2800" b="0" strike="noStrike" spc="-1" dirty="0">
              <a:solidFill>
                <a:srgbClr val="0070C0"/>
              </a:solidFill>
              <a:latin typeface="Arial"/>
            </a:endParaRPr>
          </a:p>
        </p:txBody>
      </p:sp>
      <p:sp>
        <p:nvSpPr>
          <p:cNvPr id="37" name="CustomShape 4"/>
          <p:cNvSpPr/>
          <p:nvPr/>
        </p:nvSpPr>
        <p:spPr>
          <a:xfrm>
            <a:off x="4886640" y="3483720"/>
            <a:ext cx="1446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Traceability data</a:t>
            </a:r>
            <a:endParaRPr lang="en-IN" sz="1800" b="0" strike="noStrike" spc="-1" dirty="0">
              <a:latin typeface="Arial"/>
            </a:endParaRPr>
          </a:p>
        </p:txBody>
      </p:sp>
      <p:sp>
        <p:nvSpPr>
          <p:cNvPr id="38" name="CustomShape 5"/>
          <p:cNvSpPr/>
          <p:nvPr/>
        </p:nvSpPr>
        <p:spPr>
          <a:xfrm>
            <a:off x="4848480" y="4302720"/>
            <a:ext cx="15228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Die Fabrication data</a:t>
            </a:r>
            <a:endParaRPr lang="en-IN" sz="1800" b="0" strike="noStrike" spc="-1" dirty="0">
              <a:latin typeface="Arial"/>
            </a:endParaRPr>
          </a:p>
        </p:txBody>
      </p:sp>
      <p:sp>
        <p:nvSpPr>
          <p:cNvPr id="39" name="CustomShape 6"/>
          <p:cNvSpPr/>
          <p:nvPr/>
        </p:nvSpPr>
        <p:spPr>
          <a:xfrm>
            <a:off x="6305760" y="4300920"/>
            <a:ext cx="148500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Wafer Electrical data</a:t>
            </a:r>
            <a:endParaRPr lang="en-IN" sz="1800" b="0" strike="noStrike" spc="-1" dirty="0">
              <a:latin typeface="Arial"/>
            </a:endParaRPr>
          </a:p>
        </p:txBody>
      </p:sp>
      <p:sp>
        <p:nvSpPr>
          <p:cNvPr id="40" name="CustomShape 7"/>
          <p:cNvSpPr/>
          <p:nvPr/>
        </p:nvSpPr>
        <p:spPr>
          <a:xfrm>
            <a:off x="6334200" y="347400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Change Management </a:t>
            </a:r>
            <a:endParaRPr lang="en-IN" sz="1800" b="0" strike="noStrike" spc="-1" dirty="0">
              <a:latin typeface="Arial"/>
            </a:endParaRPr>
          </a:p>
        </p:txBody>
      </p:sp>
      <p:sp>
        <p:nvSpPr>
          <p:cNvPr id="41" name="CustomShape 8"/>
          <p:cNvSpPr/>
          <p:nvPr/>
        </p:nvSpPr>
        <p:spPr>
          <a:xfrm>
            <a:off x="7829640" y="3493800"/>
            <a:ext cx="159912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Customer Complaint</a:t>
            </a:r>
            <a:endParaRPr lang="en-IN" sz="1800" b="0" strike="noStrike" spc="-1" dirty="0">
              <a:latin typeface="Arial"/>
            </a:endParaRPr>
          </a:p>
        </p:txBody>
      </p:sp>
      <p:sp>
        <p:nvSpPr>
          <p:cNvPr id="42" name="CustomShape 9"/>
          <p:cNvSpPr/>
          <p:nvPr/>
        </p:nvSpPr>
        <p:spPr>
          <a:xfrm>
            <a:off x="7773360" y="4271040"/>
            <a:ext cx="16754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Product Information</a:t>
            </a:r>
            <a:endParaRPr lang="en-IN" sz="1800" b="0" strike="noStrike" spc="-1" dirty="0">
              <a:latin typeface="Arial"/>
            </a:endParaRPr>
          </a:p>
        </p:txBody>
      </p:sp>
      <p:sp>
        <p:nvSpPr>
          <p:cNvPr id="43" name="CustomShape 10"/>
          <p:cNvSpPr/>
          <p:nvPr/>
        </p:nvSpPr>
        <p:spPr>
          <a:xfrm>
            <a:off x="4848480" y="5129280"/>
            <a:ext cx="15278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Sort Electrical Test data</a:t>
            </a:r>
            <a:endParaRPr lang="en-IN" sz="1800" b="0" strike="noStrike" spc="-1" dirty="0">
              <a:latin typeface="Arial"/>
            </a:endParaRPr>
          </a:p>
        </p:txBody>
      </p:sp>
      <p:sp>
        <p:nvSpPr>
          <p:cNvPr id="44" name="CustomShape 11"/>
          <p:cNvSpPr/>
          <p:nvPr/>
        </p:nvSpPr>
        <p:spPr>
          <a:xfrm>
            <a:off x="6280200" y="5149080"/>
            <a:ext cx="151056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Final Electrical Test Data</a:t>
            </a:r>
            <a:endParaRPr lang="en-IN" sz="1800" b="0" strike="noStrike" spc="-1" dirty="0">
              <a:latin typeface="Arial"/>
            </a:endParaRPr>
          </a:p>
        </p:txBody>
      </p:sp>
      <p:sp>
        <p:nvSpPr>
          <p:cNvPr id="45" name="CustomShape 12"/>
          <p:cNvSpPr/>
          <p:nvPr/>
        </p:nvSpPr>
        <p:spPr>
          <a:xfrm>
            <a:off x="7779360" y="5114640"/>
            <a:ext cx="1745640" cy="837000"/>
          </a:xfrm>
          <a:prstGeom prst="roundRect">
            <a:avLst>
              <a:gd name="adj" fmla="val 16667"/>
            </a:avLst>
          </a:prstGeom>
          <a:solidFill>
            <a:srgbClr val="FFFFFF"/>
          </a:solidFill>
          <a:ln w="25560">
            <a:solidFill>
              <a:srgbClr val="39A9DC"/>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000000"/>
                </a:solidFill>
                <a:latin typeface="Arial"/>
                <a:ea typeface="DejaVu Sans"/>
              </a:rPr>
              <a:t>Etc…</a:t>
            </a:r>
            <a:endParaRPr lang="en-IN" sz="1800" b="0" strike="noStrike" spc="-1" dirty="0">
              <a:latin typeface="Arial"/>
            </a:endParaRPr>
          </a:p>
        </p:txBody>
      </p:sp>
      <p:sp>
        <p:nvSpPr>
          <p:cNvPr id="46" name="CustomShape 13"/>
          <p:cNvSpPr/>
          <p:nvPr/>
        </p:nvSpPr>
        <p:spPr>
          <a:xfrm>
            <a:off x="3934080" y="3058560"/>
            <a:ext cx="61646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IN" sz="1800" b="0" strike="noStrike" spc="-1" dirty="0">
                <a:solidFill>
                  <a:srgbClr val="FFFFFF"/>
                </a:solidFill>
                <a:latin typeface="Arial"/>
                <a:ea typeface="DejaVu Sans"/>
              </a:rPr>
              <a:t>HADOOP – Data Storage </a:t>
            </a:r>
            <a:endParaRPr lang="en-IN" sz="1800" b="0" strike="noStrike" spc="-1" dirty="0">
              <a:latin typeface="Arial"/>
            </a:endParaRPr>
          </a:p>
        </p:txBody>
      </p:sp>
      <p:sp>
        <p:nvSpPr>
          <p:cNvPr id="47" name="CustomShape 14"/>
          <p:cNvSpPr/>
          <p:nvPr/>
        </p:nvSpPr>
        <p:spPr>
          <a:xfrm>
            <a:off x="3718440" y="914400"/>
            <a:ext cx="6532560" cy="2102760"/>
          </a:xfrm>
          <a:prstGeom prst="downArrowCallout">
            <a:avLst>
              <a:gd name="adj1" fmla="val 18760"/>
              <a:gd name="adj2" fmla="val 25000"/>
              <a:gd name="adj3" fmla="val 25000"/>
              <a:gd name="adj4" fmla="val 64977"/>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48" name="CustomShape 15"/>
          <p:cNvSpPr/>
          <p:nvPr/>
        </p:nvSpPr>
        <p:spPr>
          <a:xfrm>
            <a:off x="3774960" y="967320"/>
            <a:ext cx="1904040" cy="338760"/>
          </a:xfrm>
          <a:prstGeom prst="flowChartPredefinedProcess">
            <a:avLst/>
          </a:prstGeom>
          <a:solidFill>
            <a:srgbClr val="BBCC00"/>
          </a:solidFill>
          <a:ln w="25560">
            <a:solidFill>
              <a:srgbClr val="8A9600"/>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Analytics</a:t>
            </a:r>
            <a:endParaRPr lang="en-IN" sz="1800" b="0" strike="noStrike" spc="-1" dirty="0">
              <a:latin typeface="Arial"/>
            </a:endParaRPr>
          </a:p>
        </p:txBody>
      </p:sp>
      <p:sp>
        <p:nvSpPr>
          <p:cNvPr id="49" name="CustomShape 16"/>
          <p:cNvSpPr/>
          <p:nvPr/>
        </p:nvSpPr>
        <p:spPr>
          <a:xfrm>
            <a:off x="3718440" y="2074320"/>
            <a:ext cx="6532560" cy="314640"/>
          </a:xfrm>
          <a:prstGeom prst="rect">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dirty="0">
                <a:solidFill>
                  <a:srgbClr val="FFFFFF"/>
                </a:solidFill>
                <a:latin typeface="Arial"/>
                <a:ea typeface="DejaVu Sans"/>
              </a:rPr>
              <a:t>Machine Learning</a:t>
            </a:r>
            <a:endParaRPr lang="en-IN" sz="1800" b="0" strike="noStrike" spc="-1" dirty="0">
              <a:latin typeface="Arial"/>
            </a:endParaRPr>
          </a:p>
        </p:txBody>
      </p:sp>
      <p:sp>
        <p:nvSpPr>
          <p:cNvPr id="50" name="CustomShape 17"/>
          <p:cNvSpPr/>
          <p:nvPr/>
        </p:nvSpPr>
        <p:spPr>
          <a:xfrm rot="5400000">
            <a:off x="4423680" y="1092240"/>
            <a:ext cx="837000" cy="1675440"/>
          </a:xfrm>
          <a:prstGeom prst="homePlate">
            <a:avLst>
              <a:gd name="adj" fmla="val 50000"/>
            </a:avLst>
          </a:prstGeom>
          <a:solidFill>
            <a:srgbClr val="D4007A"/>
          </a:solidFill>
          <a:ln w="25560">
            <a:solidFill>
              <a:srgbClr val="9C005A"/>
            </a:solidFill>
            <a:round/>
          </a:ln>
        </p:spPr>
        <p:style>
          <a:lnRef idx="0">
            <a:scrgbClr r="0" g="0" b="0"/>
          </a:lnRef>
          <a:fillRef idx="0">
            <a:scrgbClr r="0" g="0" b="0"/>
          </a:fillRef>
          <a:effectRef idx="0">
            <a:scrgbClr r="0" g="0" b="0"/>
          </a:effectRef>
          <a:fontRef idx="minor"/>
        </p:style>
      </p:sp>
      <p:sp>
        <p:nvSpPr>
          <p:cNvPr id="51" name="CustomShape 18"/>
          <p:cNvSpPr/>
          <p:nvPr/>
        </p:nvSpPr>
        <p:spPr>
          <a:xfrm>
            <a:off x="4429080" y="1629720"/>
            <a:ext cx="82404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FFFFFF"/>
                </a:solidFill>
                <a:latin typeface="Arial"/>
                <a:ea typeface="DejaVu Sans"/>
              </a:rPr>
              <a:t>Spark</a:t>
            </a:r>
            <a:endParaRPr lang="en-IN" sz="1800" b="0" strike="noStrike" spc="-1" dirty="0">
              <a:latin typeface="Arial"/>
            </a:endParaRPr>
          </a:p>
        </p:txBody>
      </p:sp>
      <p:sp>
        <p:nvSpPr>
          <p:cNvPr id="52" name="CustomShape 19"/>
          <p:cNvSpPr/>
          <p:nvPr/>
        </p:nvSpPr>
        <p:spPr>
          <a:xfrm>
            <a:off x="7952040" y="1010160"/>
            <a:ext cx="2066400" cy="1002240"/>
          </a:xfrm>
          <a:prstGeom prst="flowChartTerminator">
            <a:avLst/>
          </a:prstGeom>
          <a:gradFill rotWithShape="0">
            <a:gsLst>
              <a:gs pos="0">
                <a:srgbClr val="D4D4D7"/>
              </a:gs>
              <a:gs pos="35000">
                <a:srgbClr val="DFE2E2"/>
              </a:gs>
              <a:gs pos="100000">
                <a:srgbClr val="F3F3F3"/>
              </a:gs>
            </a:gsLst>
            <a:lin ang="16200000"/>
          </a:gradFill>
          <a:ln w="9360">
            <a:solidFill>
              <a:srgbClr val="989A9B"/>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err="1">
                <a:solidFill>
                  <a:srgbClr val="000000"/>
                </a:solidFill>
                <a:latin typeface="Arial"/>
                <a:ea typeface="DejaVu Sans"/>
              </a:rPr>
              <a:t>Sci</a:t>
            </a:r>
            <a:r>
              <a:rPr lang="en-IN" sz="1800" b="0" strike="noStrike" spc="-1" dirty="0">
                <a:solidFill>
                  <a:srgbClr val="000000"/>
                </a:solidFill>
                <a:latin typeface="Arial"/>
                <a:ea typeface="DejaVu Sans"/>
              </a:rPr>
              <a:t>-Kit</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Tensor Flow</a:t>
            </a:r>
            <a:endParaRPr lang="en-IN" sz="1800" b="0" strike="noStrike" spc="-1" dirty="0">
              <a:latin typeface="Arial"/>
            </a:endParaRPr>
          </a:p>
          <a:p>
            <a:pPr marL="285840" indent="-284760">
              <a:lnSpc>
                <a:spcPct val="100000"/>
              </a:lnSpc>
              <a:buClr>
                <a:srgbClr val="000000"/>
              </a:buClr>
              <a:buFont typeface="Arial"/>
              <a:buChar char="•"/>
            </a:pPr>
            <a:r>
              <a:rPr lang="en-IN" sz="1800" b="0" strike="noStrike" spc="-1" dirty="0">
                <a:solidFill>
                  <a:srgbClr val="000000"/>
                </a:solidFill>
                <a:latin typeface="Arial"/>
                <a:ea typeface="DejaVu Sans"/>
              </a:rPr>
              <a:t>AWS-ML</a:t>
            </a:r>
            <a:endParaRPr lang="en-IN" sz="1800" b="0" strike="noStrike" spc="-1" dirty="0">
              <a:latin typeface="Arial"/>
            </a:endParaRPr>
          </a:p>
          <a:p>
            <a:pPr algn="ctr">
              <a:lnSpc>
                <a:spcPct val="100000"/>
              </a:lnSpc>
            </a:pPr>
            <a:endParaRPr lang="en-IN" sz="1800" b="0" strike="noStrike" spc="-1" dirty="0">
              <a:latin typeface="Arial"/>
            </a:endParaRPr>
          </a:p>
        </p:txBody>
      </p:sp>
      <p:sp>
        <p:nvSpPr>
          <p:cNvPr id="53" name="CustomShape 21"/>
          <p:cNvSpPr/>
          <p:nvPr/>
        </p:nvSpPr>
        <p:spPr>
          <a:xfrm>
            <a:off x="1869840" y="914400"/>
            <a:ext cx="1218240" cy="5307480"/>
          </a:xfrm>
          <a:prstGeom prst="rect">
            <a:avLst/>
          </a:prstGeom>
          <a:solidFill>
            <a:srgbClr val="9C9E9F"/>
          </a:solidFill>
          <a:ln w="25560">
            <a:solidFill>
              <a:srgbClr val="737475"/>
            </a:solidFill>
            <a:round/>
          </a:ln>
        </p:spPr>
        <p:style>
          <a:lnRef idx="0">
            <a:scrgbClr r="0" g="0" b="0"/>
          </a:lnRef>
          <a:fillRef idx="0">
            <a:scrgbClr r="0" g="0" b="0"/>
          </a:fillRef>
          <a:effectRef idx="0">
            <a:scrgbClr r="0" g="0" b="0"/>
          </a:effectRef>
          <a:fontRef idx="minor"/>
        </p:style>
      </p:sp>
      <p:sp>
        <p:nvSpPr>
          <p:cNvPr id="54" name="CustomShape 22"/>
          <p:cNvSpPr/>
          <p:nvPr/>
        </p:nvSpPr>
        <p:spPr>
          <a:xfrm>
            <a:off x="1852920" y="919080"/>
            <a:ext cx="1235160" cy="7095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DataFlow</a:t>
            </a:r>
            <a:endParaRPr lang="en-IN" sz="1800" b="0" strike="noStrike" spc="-1">
              <a:latin typeface="Arial"/>
            </a:endParaRPr>
          </a:p>
          <a:p>
            <a:pPr algn="ctr">
              <a:lnSpc>
                <a:spcPct val="100000"/>
              </a:lnSpc>
            </a:pPr>
            <a:r>
              <a:rPr lang="en-IN" sz="1800" b="0" strike="noStrike" spc="-1">
                <a:solidFill>
                  <a:srgbClr val="000000"/>
                </a:solidFill>
                <a:latin typeface="Arial"/>
                <a:ea typeface="DejaVu Sans"/>
              </a:rPr>
              <a:t>NiFi</a:t>
            </a:r>
            <a:endParaRPr lang="en-IN" sz="1800" b="0" strike="noStrike" spc="-1">
              <a:latin typeface="Arial"/>
            </a:endParaRPr>
          </a:p>
        </p:txBody>
      </p:sp>
      <p:sp>
        <p:nvSpPr>
          <p:cNvPr id="55" name="CustomShape 23"/>
          <p:cNvSpPr/>
          <p:nvPr/>
        </p:nvSpPr>
        <p:spPr>
          <a:xfrm>
            <a:off x="3089160" y="313920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56" name="CustomShape 24"/>
          <p:cNvSpPr/>
          <p:nvPr/>
        </p:nvSpPr>
        <p:spPr>
          <a:xfrm>
            <a:off x="3120120" y="5045400"/>
            <a:ext cx="608400" cy="257760"/>
          </a:xfrm>
          <a:prstGeom prst="leftRightArrow">
            <a:avLst>
              <a:gd name="adj1" fmla="val 50000"/>
              <a:gd name="adj2" fmla="val 50000"/>
            </a:avLst>
          </a:prstGeom>
          <a:solidFill>
            <a:srgbClr val="39A9DC"/>
          </a:solidFill>
          <a:ln w="25560">
            <a:solidFill>
              <a:srgbClr val="2A7DA2"/>
            </a:solidFill>
            <a:round/>
          </a:ln>
        </p:spPr>
        <p:style>
          <a:lnRef idx="0">
            <a:scrgbClr r="0" g="0" b="0"/>
          </a:lnRef>
          <a:fillRef idx="0">
            <a:scrgbClr r="0" g="0" b="0"/>
          </a:fillRef>
          <a:effectRef idx="0">
            <a:scrgbClr r="0" g="0" b="0"/>
          </a:effectRef>
          <a:fontRef idx="minor"/>
        </p:style>
      </p:sp>
      <p:sp>
        <p:nvSpPr>
          <p:cNvPr id="57" name="CustomShape 25"/>
          <p:cNvSpPr/>
          <p:nvPr/>
        </p:nvSpPr>
        <p:spPr>
          <a:xfrm>
            <a:off x="1887120" y="2389680"/>
            <a:ext cx="1180080" cy="109728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Batch data loading</a:t>
            </a:r>
            <a:endParaRPr lang="en-IN" sz="1400" b="0" strike="noStrike" spc="-1">
              <a:latin typeface="Arial"/>
            </a:endParaRPr>
          </a:p>
          <a:p>
            <a:pPr algn="ctr">
              <a:lnSpc>
                <a:spcPct val="100000"/>
              </a:lnSpc>
            </a:pPr>
            <a:endParaRPr lang="en-IN" sz="1400" b="0" strike="noStrike" spc="-1">
              <a:latin typeface="Arial"/>
            </a:endParaRPr>
          </a:p>
        </p:txBody>
      </p:sp>
      <p:sp>
        <p:nvSpPr>
          <p:cNvPr id="58" name="CustomShape 26"/>
          <p:cNvSpPr/>
          <p:nvPr/>
        </p:nvSpPr>
        <p:spPr>
          <a:xfrm>
            <a:off x="1936080" y="305856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Sqoop</a:t>
            </a:r>
            <a:endParaRPr lang="en-IN" sz="1800" b="0" strike="noStrike" spc="-1">
              <a:latin typeface="Arial"/>
            </a:endParaRPr>
          </a:p>
        </p:txBody>
      </p:sp>
      <p:sp>
        <p:nvSpPr>
          <p:cNvPr id="59" name="CustomShape 27"/>
          <p:cNvSpPr/>
          <p:nvPr/>
        </p:nvSpPr>
        <p:spPr>
          <a:xfrm>
            <a:off x="1883880" y="3776400"/>
            <a:ext cx="1180080" cy="2210040"/>
          </a:xfrm>
          <a:prstGeom prst="rect">
            <a:avLst/>
          </a:prstGeom>
          <a:gradFill rotWithShape="0">
            <a:gsLst>
              <a:gs pos="0">
                <a:srgbClr val="B6B9C8"/>
              </a:gs>
              <a:gs pos="35000">
                <a:srgbClr val="CCCFD8"/>
              </a:gs>
              <a:gs pos="100000">
                <a:srgbClr val="ECECEF"/>
              </a:gs>
            </a:gsLst>
            <a:lin ang="16200000"/>
          </a:gradFill>
          <a:ln w="9360">
            <a:solidFill>
              <a:srgbClr val="001F50"/>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400" b="0" strike="noStrike" spc="-1">
                <a:solidFill>
                  <a:srgbClr val="000000"/>
                </a:solidFill>
                <a:latin typeface="Arial"/>
                <a:ea typeface="DejaVu Sans"/>
              </a:rPr>
              <a:t>Real time data loading</a:t>
            </a: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a:p>
            <a:pPr algn="ctr">
              <a:lnSpc>
                <a:spcPct val="100000"/>
              </a:lnSpc>
            </a:pPr>
            <a:endParaRPr lang="en-IN" sz="1400" b="0" strike="noStrike" spc="-1">
              <a:latin typeface="Arial"/>
            </a:endParaRPr>
          </a:p>
        </p:txBody>
      </p:sp>
      <p:sp>
        <p:nvSpPr>
          <p:cNvPr id="60" name="CustomShape 28"/>
          <p:cNvSpPr/>
          <p:nvPr/>
        </p:nvSpPr>
        <p:spPr>
          <a:xfrm>
            <a:off x="1908000" y="445968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Kafka</a:t>
            </a:r>
            <a:endParaRPr lang="en-IN" sz="1800" b="0" strike="noStrike" spc="-1">
              <a:latin typeface="Arial"/>
            </a:endParaRPr>
          </a:p>
        </p:txBody>
      </p:sp>
      <p:sp>
        <p:nvSpPr>
          <p:cNvPr id="61" name="CustomShape 29"/>
          <p:cNvSpPr/>
          <p:nvPr/>
        </p:nvSpPr>
        <p:spPr>
          <a:xfrm>
            <a:off x="1927440" y="496440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Storm</a:t>
            </a:r>
            <a:endParaRPr lang="en-IN" sz="1800" b="0" strike="noStrike" spc="-1">
              <a:latin typeface="Arial"/>
            </a:endParaRPr>
          </a:p>
        </p:txBody>
      </p:sp>
      <p:sp>
        <p:nvSpPr>
          <p:cNvPr id="62" name="CustomShape 30"/>
          <p:cNvSpPr/>
          <p:nvPr/>
        </p:nvSpPr>
        <p:spPr>
          <a:xfrm>
            <a:off x="1914480" y="5430240"/>
            <a:ext cx="1085400" cy="338760"/>
          </a:xfrm>
          <a:prstGeom prst="rect">
            <a:avLst/>
          </a:prstGeom>
          <a:gradFill rotWithShape="0">
            <a:gsLst>
              <a:gs pos="0">
                <a:srgbClr val="B4B7CC"/>
              </a:gs>
              <a:gs pos="35000">
                <a:srgbClr val="CBCEDA"/>
              </a:gs>
              <a:gs pos="100000">
                <a:srgbClr val="EAEAF1"/>
              </a:gs>
            </a:gsLst>
            <a:lin ang="16200000"/>
          </a:gradFill>
          <a:ln w="9360">
            <a:solidFill>
              <a:srgbClr val="10215A"/>
            </a:solidFill>
            <a:round/>
          </a:ln>
          <a:effectLst>
            <a:outerShdw blurRad="40000" dist="20000" dir="5400000" rotWithShape="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800" b="0" strike="noStrike" spc="-1">
                <a:solidFill>
                  <a:srgbClr val="000000"/>
                </a:solidFill>
                <a:latin typeface="Arial"/>
                <a:ea typeface="DejaVu Sans"/>
              </a:rPr>
              <a:t>Flume</a:t>
            </a:r>
            <a:endParaRPr lang="en-IN" sz="1800" b="0" strike="noStrike" spc="-1">
              <a:latin typeface="Arial"/>
            </a:endParaRPr>
          </a:p>
        </p:txBody>
      </p:sp>
      <p:sp>
        <p:nvSpPr>
          <p:cNvPr id="65" name="Rectangle 6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
        <p:nvSpPr>
          <p:cNvPr id="6" name="CustomShape 1"/>
          <p:cNvSpPr/>
          <p:nvPr/>
        </p:nvSpPr>
        <p:spPr>
          <a:xfrm rot="16200000">
            <a:off x="2284200" y="1905001"/>
            <a:ext cx="2885040" cy="2885040"/>
          </a:xfrm>
          <a:prstGeom prst="teardrop">
            <a:avLst>
              <a:gd name="adj" fmla="val 100000"/>
            </a:avLst>
          </a:prstGeom>
          <a:noFill/>
          <a:ln>
            <a:noFill/>
          </a:ln>
        </p:spPr>
        <p:style>
          <a:lnRef idx="2">
            <a:schemeClr val="accent1">
              <a:shade val="50000"/>
            </a:schemeClr>
          </a:lnRef>
          <a:fillRef idx="1">
            <a:schemeClr val="accent1"/>
          </a:fillRef>
          <a:effectRef idx="0">
            <a:schemeClr val="accent1"/>
          </a:effectRef>
          <a:fontRef idx="minor"/>
        </p:style>
      </p:sp>
      <p:sp>
        <p:nvSpPr>
          <p:cNvPr id="2" name="AutoShape 2" descr="Image result for machine learning"/>
          <p:cNvSpPr>
            <a:spLocks noChangeAspect="1" noChangeArrowheads="1"/>
          </p:cNvSpPr>
          <p:nvPr/>
        </p:nvSpPr>
        <p:spPr bwMode="auto">
          <a:xfrm>
            <a:off x="155575" y="-1608138"/>
            <a:ext cx="63150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8" y="2166938"/>
            <a:ext cx="7896225"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4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upLeft)">
                                      <p:cBhvr additive="repl">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102373</TotalTime>
  <Words>1501</Words>
  <Application>Microsoft Office PowerPoint</Application>
  <PresentationFormat>Custom</PresentationFormat>
  <Paragraphs>434</Paragraphs>
  <Slides>81</Slides>
  <Notes>67</Notes>
  <HiddenSlides>2</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1098</cp:revision>
  <cp:lastPrinted>2019-06-01T15:37:51Z</cp:lastPrinted>
  <dcterms:created xsi:type="dcterms:W3CDTF">2014-12-15T07:56:09Z</dcterms:created>
  <dcterms:modified xsi:type="dcterms:W3CDTF">2019-09-29T11:14:03Z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